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57"/>
  </p:notesMasterIdLst>
  <p:sldIdLst>
    <p:sldId id="488" r:id="rId2"/>
    <p:sldId id="489" r:id="rId3"/>
    <p:sldId id="502" r:id="rId4"/>
    <p:sldId id="496" r:id="rId5"/>
    <p:sldId id="497" r:id="rId6"/>
    <p:sldId id="498" r:id="rId7"/>
    <p:sldId id="499" r:id="rId8"/>
    <p:sldId id="500" r:id="rId9"/>
    <p:sldId id="501" r:id="rId10"/>
    <p:sldId id="478" r:id="rId11"/>
    <p:sldId id="356" r:id="rId12"/>
    <p:sldId id="394" r:id="rId13"/>
    <p:sldId id="358" r:id="rId14"/>
    <p:sldId id="359" r:id="rId15"/>
    <p:sldId id="360" r:id="rId16"/>
    <p:sldId id="361" r:id="rId17"/>
    <p:sldId id="503" r:id="rId18"/>
    <p:sldId id="504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505" r:id="rId27"/>
    <p:sldId id="506" r:id="rId28"/>
    <p:sldId id="507" r:id="rId29"/>
    <p:sldId id="508" r:id="rId30"/>
    <p:sldId id="509" r:id="rId31"/>
    <p:sldId id="369" r:id="rId32"/>
    <p:sldId id="490" r:id="rId33"/>
    <p:sldId id="370" r:id="rId34"/>
    <p:sldId id="491" r:id="rId35"/>
    <p:sldId id="371" r:id="rId36"/>
    <p:sldId id="372" r:id="rId37"/>
    <p:sldId id="373" r:id="rId38"/>
    <p:sldId id="510" r:id="rId39"/>
    <p:sldId id="511" r:id="rId40"/>
    <p:sldId id="512" r:id="rId41"/>
    <p:sldId id="513" r:id="rId42"/>
    <p:sldId id="532" r:id="rId43"/>
    <p:sldId id="396" r:id="rId44"/>
    <p:sldId id="374" r:id="rId45"/>
    <p:sldId id="479" r:id="rId46"/>
    <p:sldId id="492" r:id="rId47"/>
    <p:sldId id="514" r:id="rId48"/>
    <p:sldId id="515" r:id="rId49"/>
    <p:sldId id="376" r:id="rId50"/>
    <p:sldId id="397" r:id="rId51"/>
    <p:sldId id="516" r:id="rId52"/>
    <p:sldId id="517" r:id="rId53"/>
    <p:sldId id="533" r:id="rId54"/>
    <p:sldId id="518" r:id="rId55"/>
    <p:sldId id="493" r:id="rId5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332E"/>
    <a:srgbClr val="6977FD"/>
    <a:srgbClr val="EA7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51" autoAdjust="0"/>
  </p:normalViewPr>
  <p:slideViewPr>
    <p:cSldViewPr>
      <p:cViewPr varScale="1">
        <p:scale>
          <a:sx n="81" d="100"/>
          <a:sy n="81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33500D7-C1D0-45E4-A72E-D38E6CC33C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27575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D9A085-B79A-48E4-93B4-234FFA4FD031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37661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1DFB2D-0F4B-4502-BE86-BBB828F08C15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B406-4A9C-4038-A9EC-13775ABB0C8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4D86-A13A-4106-8AD9-B3F8E630178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6F3B48D-4F58-4A50-BDF4-19397EE7C00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449469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6F3B48D-4F58-4A50-BDF4-19397EE7C00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086636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0">
                <a:solidFill>
                  <a:schemeClr val="tx1"/>
                </a:solidFill>
              </a:defRPr>
            </a:lvl4pPr>
            <a:lvl5pPr>
              <a:defRPr b="0"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6505-FD76-4C56-AC56-6082DBDDFE6C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147A-11C8-44DB-B8C9-92F45B8957B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9FBFA-B625-43C6-BE45-3C0508FA482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A584-A761-4E00-ADDF-E816A4F62B5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EEDD-4647-45BA-BFE8-0D8592D6906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B278-7B0B-44E5-98B3-0E8A9FD09FA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6F3B48D-4F58-4A50-BDF4-19397EE7C00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1295400"/>
            <a:ext cx="6999287" cy="2133600"/>
          </a:xfrm>
        </p:spPr>
        <p:txBody>
          <a:bodyPr/>
          <a:lstStyle/>
          <a:p>
            <a:r>
              <a:rPr lang="zh-CN" altLang="en-US" sz="7200" dirty="0" smtClean="0"/>
              <a:t>问题求解</a:t>
            </a:r>
            <a:r>
              <a:rPr lang="zh-CN" altLang="en-US" sz="7200" dirty="0"/>
              <a:t>智能体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Example</a:t>
            </a:r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673F-6735-4A32-A03E-737EF4F0F178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329730" name="Oval 2"/>
          <p:cNvSpPr>
            <a:spLocks noChangeArrowheads="1"/>
          </p:cNvSpPr>
          <p:nvPr/>
        </p:nvSpPr>
        <p:spPr bwMode="auto">
          <a:xfrm>
            <a:off x="457200" y="3048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297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675688" cy="44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9734" name="Group 6"/>
          <p:cNvGrpSpPr>
            <a:grpSpLocks/>
          </p:cNvGrpSpPr>
          <p:nvPr/>
        </p:nvGrpSpPr>
        <p:grpSpPr bwMode="auto">
          <a:xfrm>
            <a:off x="152400" y="3124200"/>
            <a:ext cx="838200" cy="889000"/>
            <a:chOff x="96" y="1968"/>
            <a:chExt cx="528" cy="560"/>
          </a:xfrm>
        </p:grpSpPr>
        <p:sp>
          <p:nvSpPr>
            <p:cNvPr id="329735" name="Oval 7"/>
            <p:cNvSpPr>
              <a:spLocks noChangeArrowheads="1"/>
            </p:cNvSpPr>
            <p:nvPr/>
          </p:nvSpPr>
          <p:spPr bwMode="auto">
            <a:xfrm>
              <a:off x="240" y="1968"/>
              <a:ext cx="384" cy="192"/>
            </a:xfrm>
            <a:prstGeom prst="ellipse">
              <a:avLst/>
            </a:prstGeom>
            <a:noFill/>
            <a:ln w="9525">
              <a:solidFill>
                <a:srgbClr val="F6332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F6332E"/>
                </a:solidFill>
              </a:endParaRPr>
            </a:p>
          </p:txBody>
        </p:sp>
        <p:sp>
          <p:nvSpPr>
            <p:cNvPr id="329736" name="Line 8"/>
            <p:cNvSpPr>
              <a:spLocks noChangeShapeType="1"/>
            </p:cNvSpPr>
            <p:nvPr/>
          </p:nvSpPr>
          <p:spPr bwMode="auto">
            <a:xfrm flipV="1">
              <a:off x="96" y="2112"/>
              <a:ext cx="240" cy="416"/>
            </a:xfrm>
            <a:prstGeom prst="line">
              <a:avLst/>
            </a:prstGeom>
            <a:noFill/>
            <a:ln w="9525">
              <a:solidFill>
                <a:srgbClr val="F6332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9737" name="Group 9"/>
          <p:cNvGrpSpPr>
            <a:grpSpLocks/>
          </p:cNvGrpSpPr>
          <p:nvPr/>
        </p:nvGrpSpPr>
        <p:grpSpPr bwMode="auto">
          <a:xfrm>
            <a:off x="3962400" y="5105400"/>
            <a:ext cx="838200" cy="876300"/>
            <a:chOff x="2496" y="3216"/>
            <a:chExt cx="528" cy="552"/>
          </a:xfrm>
        </p:grpSpPr>
        <p:sp>
          <p:nvSpPr>
            <p:cNvPr id="329738" name="Oval 10"/>
            <p:cNvSpPr>
              <a:spLocks noChangeArrowheads="1"/>
            </p:cNvSpPr>
            <p:nvPr/>
          </p:nvSpPr>
          <p:spPr bwMode="auto">
            <a:xfrm>
              <a:off x="2640" y="3216"/>
              <a:ext cx="384" cy="192"/>
            </a:xfrm>
            <a:prstGeom prst="ellipse">
              <a:avLst/>
            </a:prstGeom>
            <a:noFill/>
            <a:ln w="9525">
              <a:solidFill>
                <a:srgbClr val="F6332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F6332E"/>
                </a:solidFill>
              </a:endParaRPr>
            </a:p>
          </p:txBody>
        </p:sp>
        <p:sp>
          <p:nvSpPr>
            <p:cNvPr id="329739" name="Line 11"/>
            <p:cNvSpPr>
              <a:spLocks noChangeShapeType="1"/>
            </p:cNvSpPr>
            <p:nvPr/>
          </p:nvSpPr>
          <p:spPr bwMode="auto">
            <a:xfrm flipV="1">
              <a:off x="2496" y="3384"/>
              <a:ext cx="240" cy="384"/>
            </a:xfrm>
            <a:prstGeom prst="line">
              <a:avLst/>
            </a:prstGeom>
            <a:noFill/>
            <a:ln w="9525">
              <a:solidFill>
                <a:srgbClr val="F6332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9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9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9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贪婪最佳优先搜索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3400" dirty="0">
                <a:latin typeface="Berlin Sans FB" pitchFamily="34" charset="0"/>
              </a:rPr>
              <a:t>评价函数</a:t>
            </a:r>
          </a:p>
          <a:p>
            <a:pPr lvl="1">
              <a:lnSpc>
                <a:spcPct val="80000"/>
              </a:lnSpc>
            </a:pPr>
            <a:r>
              <a:rPr lang="en-US" altLang="zh-CN" sz="3000" dirty="0">
                <a:latin typeface="Berlin Sans FB" pitchFamily="34" charset="0"/>
              </a:rPr>
              <a:t>f(n) = h(n)</a:t>
            </a:r>
          </a:p>
          <a:p>
            <a:pPr lvl="2">
              <a:lnSpc>
                <a:spcPct val="80000"/>
              </a:lnSpc>
            </a:pPr>
            <a:r>
              <a:rPr lang="zh-CN" altLang="en-US" sz="2700" dirty="0" smtClean="0">
                <a:latin typeface="Berlin Sans FB" pitchFamily="34" charset="0"/>
              </a:rPr>
              <a:t>试图</a:t>
            </a:r>
            <a:r>
              <a:rPr lang="zh-CN" altLang="en-US" sz="2700" dirty="0">
                <a:latin typeface="Berlin Sans FB" pitchFamily="34" charset="0"/>
              </a:rPr>
              <a:t>扩展离目标节点最近的节点</a:t>
            </a:r>
          </a:p>
          <a:p>
            <a:pPr lvl="1">
              <a:lnSpc>
                <a:spcPct val="80000"/>
              </a:lnSpc>
            </a:pPr>
            <a:endParaRPr lang="zh-CN" altLang="en-US" sz="3000" dirty="0">
              <a:latin typeface="Berlin Sans FB" pitchFamily="34" charset="0"/>
            </a:endParaRPr>
          </a:p>
          <a:p>
            <a:pPr lvl="1">
              <a:lnSpc>
                <a:spcPct val="80000"/>
              </a:lnSpc>
            </a:pPr>
            <a:r>
              <a:rPr lang="zh-CN" altLang="en-US" sz="3000" dirty="0">
                <a:latin typeface="Berlin Sans FB" pitchFamily="34" charset="0"/>
              </a:rPr>
              <a:t>如：</a:t>
            </a:r>
          </a:p>
          <a:p>
            <a:pPr lvl="2">
              <a:lnSpc>
                <a:spcPct val="80000"/>
              </a:lnSpc>
            </a:pPr>
            <a:r>
              <a:rPr lang="zh-CN" altLang="en-US" sz="2800" dirty="0">
                <a:latin typeface="Berlin Sans FB" pitchFamily="34" charset="0"/>
              </a:rPr>
              <a:t> </a:t>
            </a:r>
            <a:r>
              <a:rPr lang="en-US" altLang="zh-CN" sz="2800" i="1" dirty="0" err="1">
                <a:latin typeface="Berlin Sans FB" pitchFamily="34" charset="0"/>
              </a:rPr>
              <a:t>h</a:t>
            </a:r>
            <a:r>
              <a:rPr lang="en-US" altLang="zh-CN" sz="2100" i="1" baseline="-25000" dirty="0" err="1">
                <a:latin typeface="Berlin Sans FB" pitchFamily="34" charset="0"/>
              </a:rPr>
              <a:t>SLD</a:t>
            </a:r>
            <a:r>
              <a:rPr lang="en-US" altLang="zh-CN" sz="2100" i="1" baseline="-25000" dirty="0">
                <a:latin typeface="Berlin Sans FB" pitchFamily="34" charset="0"/>
              </a:rPr>
              <a:t> </a:t>
            </a:r>
            <a:r>
              <a:rPr lang="en-US" altLang="zh-CN" sz="2800" i="1" dirty="0">
                <a:latin typeface="Berlin Sans FB" pitchFamily="34" charset="0"/>
              </a:rPr>
              <a:t>(n)</a:t>
            </a:r>
            <a:r>
              <a:rPr lang="en-US" altLang="zh-CN" sz="2800" dirty="0">
                <a:latin typeface="Berlin Sans FB" pitchFamily="34" charset="0"/>
              </a:rPr>
              <a:t> = </a:t>
            </a:r>
            <a:r>
              <a:rPr lang="zh-CN" altLang="en-US" sz="2800" dirty="0">
                <a:latin typeface="Berlin Sans FB" pitchFamily="34" charset="0"/>
              </a:rPr>
              <a:t>从 </a:t>
            </a:r>
            <a:r>
              <a:rPr lang="en-US" altLang="zh-CN" sz="2800" i="1" dirty="0">
                <a:latin typeface="Berlin Sans FB" pitchFamily="34" charset="0"/>
              </a:rPr>
              <a:t>n</a:t>
            </a:r>
            <a:r>
              <a:rPr lang="en-US" altLang="zh-CN" sz="2800" dirty="0">
                <a:latin typeface="Berlin Sans FB" pitchFamily="34" charset="0"/>
              </a:rPr>
              <a:t> </a:t>
            </a:r>
            <a:r>
              <a:rPr lang="zh-CN" altLang="en-US" sz="2800" dirty="0">
                <a:latin typeface="Berlin Sans FB" pitchFamily="34" charset="0"/>
              </a:rPr>
              <a:t>到 </a:t>
            </a:r>
            <a:r>
              <a:rPr lang="en-US" altLang="zh-CN" sz="2800" dirty="0" smtClean="0">
                <a:latin typeface="Berlin Sans FB" pitchFamily="34" charset="0"/>
              </a:rPr>
              <a:t>Bucharest </a:t>
            </a:r>
            <a:r>
              <a:rPr lang="zh-CN" altLang="en-US" sz="2800" dirty="0" smtClean="0">
                <a:latin typeface="Berlin Sans FB" pitchFamily="34" charset="0"/>
              </a:rPr>
              <a:t>的</a:t>
            </a:r>
            <a:r>
              <a:rPr lang="zh-CN" altLang="en-US" sz="2800" dirty="0">
                <a:latin typeface="Berlin Sans FB" pitchFamily="34" charset="0"/>
              </a:rPr>
              <a:t>直线距离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5098-583A-464B-ADC9-D69B970C2C59}" type="slidenum">
              <a:rPr lang="en-US" altLang="zh-CN"/>
              <a:pPr/>
              <a:t>11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贪婪最佳优先搜索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DE844-AB48-43F7-9A7D-087438608FB0}" type="slidenum">
              <a:rPr lang="en-US" altLang="zh-CN"/>
              <a:pPr/>
              <a:t>12</a:t>
            </a:fld>
            <a:endParaRPr lang="en-US" altLang="zh-CN"/>
          </a:p>
        </p:txBody>
      </p:sp>
      <p:pic>
        <p:nvPicPr>
          <p:cNvPr id="238595" name="Picture 3" descr="greedy-progress0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324679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贪婪最佳优先搜索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42707-1012-4CAC-A965-AFEDF3A569F3}" type="slidenum">
              <a:rPr lang="en-US" altLang="zh-CN"/>
              <a:pPr/>
              <a:t>13</a:t>
            </a:fld>
            <a:endParaRPr lang="en-US" altLang="zh-CN"/>
          </a:p>
        </p:txBody>
      </p:sp>
      <p:pic>
        <p:nvPicPr>
          <p:cNvPr id="200706" name="Picture 2" descr="greedy-progress0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371065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贪婪最佳优先搜索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110CD-408A-4050-9C34-BF68A259918C}" type="slidenum">
              <a:rPr lang="en-US" altLang="zh-CN"/>
              <a:pPr/>
              <a:t>14</a:t>
            </a:fld>
            <a:endParaRPr lang="en-US" altLang="zh-CN"/>
          </a:p>
        </p:txBody>
      </p:sp>
      <p:pic>
        <p:nvPicPr>
          <p:cNvPr id="201730" name="Picture 2" descr="greedy-progress0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37106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贪婪最佳优先搜索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CBDCF-B7DE-448C-921E-B6ABA5687EA6}" type="slidenum">
              <a:rPr lang="en-US" altLang="zh-CN"/>
              <a:pPr/>
              <a:t>15</a:t>
            </a:fld>
            <a:endParaRPr lang="en-US" altLang="zh-CN"/>
          </a:p>
        </p:txBody>
      </p:sp>
      <p:pic>
        <p:nvPicPr>
          <p:cNvPr id="202754" name="Picture 2" descr="greedy-progress0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828800"/>
            <a:ext cx="8580339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贪婪最佳优先搜索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4116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2100" u="sng" dirty="0">
                <a:solidFill>
                  <a:srgbClr val="CC0099"/>
                </a:solidFill>
                <a:latin typeface="Berlin Sans FB" pitchFamily="34" charset="0"/>
              </a:rPr>
              <a:t>完备性</a:t>
            </a:r>
            <a:r>
              <a:rPr lang="en-US" altLang="zh-CN" sz="2100" u="sng" dirty="0">
                <a:solidFill>
                  <a:srgbClr val="CC0099"/>
                </a:solidFill>
                <a:latin typeface="Berlin Sans FB" pitchFamily="34" charset="0"/>
              </a:rPr>
              <a:t>?</a:t>
            </a:r>
            <a:r>
              <a:rPr lang="en-US" altLang="zh-CN" sz="2100" dirty="0">
                <a:latin typeface="Berlin Sans FB" pitchFamily="34" charset="0"/>
              </a:rPr>
              <a:t>	          </a:t>
            </a:r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否  可能会陷入某些循环</a:t>
            </a:r>
          </a:p>
          <a:p>
            <a:pPr lvl="1">
              <a:lnSpc>
                <a:spcPct val="130000"/>
              </a:lnSpc>
            </a:pPr>
            <a:r>
              <a:rPr lang="zh-CN" altLang="en-US" sz="1600" dirty="0"/>
              <a:t>考虑从</a:t>
            </a:r>
            <a:r>
              <a:rPr lang="en-US" altLang="zh-CN" sz="1600" dirty="0"/>
              <a:t>Iasi</a:t>
            </a:r>
            <a:r>
              <a:rPr lang="zh-CN" altLang="en-US" sz="1600" dirty="0"/>
              <a:t>到</a:t>
            </a:r>
            <a:r>
              <a:rPr lang="en-US" altLang="zh-CN" sz="1600" dirty="0" err="1"/>
              <a:t>Fagaras</a:t>
            </a:r>
            <a:r>
              <a:rPr lang="zh-CN" altLang="en-US" sz="1600" dirty="0"/>
              <a:t>的路径</a:t>
            </a:r>
          </a:p>
          <a:p>
            <a:pPr>
              <a:lnSpc>
                <a:spcPct val="130000"/>
              </a:lnSpc>
            </a:pPr>
            <a:r>
              <a:rPr lang="zh-CN" altLang="en-US" sz="2100" u="sng" dirty="0">
                <a:solidFill>
                  <a:srgbClr val="CC0099"/>
                </a:solidFill>
                <a:latin typeface="Berlin Sans FB" pitchFamily="34" charset="0"/>
              </a:rPr>
              <a:t>时间复杂度</a:t>
            </a:r>
            <a:r>
              <a:rPr lang="en-US" altLang="zh-CN" sz="2100" u="sng" dirty="0">
                <a:solidFill>
                  <a:srgbClr val="CC0099"/>
                </a:solidFill>
                <a:latin typeface="Berlin Sans FB" pitchFamily="34" charset="0"/>
              </a:rPr>
              <a:t>?</a:t>
            </a:r>
            <a:r>
              <a:rPr lang="en-US" altLang="zh-CN" sz="2100" dirty="0">
                <a:latin typeface="Berlin Sans FB" pitchFamily="34" charset="0"/>
              </a:rPr>
              <a:t>  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/>
              <a:t>O(</a:t>
            </a:r>
            <a:r>
              <a:rPr lang="en-US" altLang="zh-CN" sz="1600" dirty="0" err="1"/>
              <a:t>b</a:t>
            </a:r>
            <a:r>
              <a:rPr lang="en-US" altLang="zh-CN" sz="1600" baseline="30000" dirty="0" err="1"/>
              <a:t>m</a:t>
            </a:r>
            <a:r>
              <a:rPr lang="en-US" altLang="zh-CN" sz="1600" dirty="0"/>
              <a:t>)    </a:t>
            </a:r>
            <a:r>
              <a:rPr lang="zh-CN" altLang="en-US" sz="1600" dirty="0"/>
              <a:t>最差情况下</a:t>
            </a:r>
          </a:p>
          <a:p>
            <a:pPr>
              <a:lnSpc>
                <a:spcPct val="130000"/>
              </a:lnSpc>
            </a:pPr>
            <a:r>
              <a:rPr lang="zh-CN" altLang="en-US" sz="2100" u="sng" dirty="0">
                <a:solidFill>
                  <a:srgbClr val="CC0099"/>
                </a:solidFill>
                <a:latin typeface="Berlin Sans FB" pitchFamily="34" charset="0"/>
              </a:rPr>
              <a:t>空间复杂度</a:t>
            </a:r>
            <a:r>
              <a:rPr lang="en-US" altLang="zh-CN" sz="2100" u="sng" dirty="0">
                <a:solidFill>
                  <a:srgbClr val="CC0099"/>
                </a:solidFill>
                <a:latin typeface="Berlin Sans FB" pitchFamily="34" charset="0"/>
              </a:rPr>
              <a:t>?</a:t>
            </a:r>
            <a:r>
              <a:rPr lang="en-US" altLang="zh-CN" sz="2100" dirty="0">
                <a:latin typeface="Berlin Sans FB" pitchFamily="34" charset="0"/>
              </a:rPr>
              <a:t>   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/>
              <a:t>O(</a:t>
            </a:r>
            <a:r>
              <a:rPr lang="en-US" altLang="zh-CN" sz="1600" dirty="0" err="1"/>
              <a:t>b</a:t>
            </a:r>
            <a:r>
              <a:rPr lang="en-US" altLang="zh-CN" sz="1600" baseline="30000" dirty="0" err="1"/>
              <a:t>m</a:t>
            </a:r>
            <a:r>
              <a:rPr lang="en-US" altLang="zh-CN" sz="1600" dirty="0"/>
              <a:t>) – </a:t>
            </a:r>
            <a:r>
              <a:rPr lang="zh-CN" altLang="en-US" sz="1600" dirty="0"/>
              <a:t>在内存中保存所有的节点</a:t>
            </a:r>
          </a:p>
          <a:p>
            <a:pPr>
              <a:lnSpc>
                <a:spcPct val="130000"/>
              </a:lnSpc>
            </a:pPr>
            <a:r>
              <a:rPr lang="zh-CN" altLang="en-US" sz="2100" u="sng" dirty="0">
                <a:solidFill>
                  <a:srgbClr val="CC0099"/>
                </a:solidFill>
                <a:latin typeface="Berlin Sans FB" pitchFamily="34" charset="0"/>
              </a:rPr>
              <a:t>最优性</a:t>
            </a:r>
            <a:r>
              <a:rPr lang="en-US" altLang="zh-CN" sz="2100" u="sng" dirty="0">
                <a:solidFill>
                  <a:srgbClr val="CC0099"/>
                </a:solidFill>
                <a:latin typeface="Berlin Sans FB" pitchFamily="34" charset="0"/>
              </a:rPr>
              <a:t>?</a:t>
            </a:r>
            <a:r>
              <a:rPr lang="en-US" altLang="zh-CN" sz="2100" dirty="0">
                <a:latin typeface="Berlin Sans FB" pitchFamily="34" charset="0"/>
              </a:rPr>
              <a:t>           </a:t>
            </a:r>
          </a:p>
          <a:p>
            <a:pPr lvl="1">
              <a:lnSpc>
                <a:spcPct val="130000"/>
              </a:lnSpc>
            </a:pPr>
            <a:r>
              <a:rPr lang="zh-CN" altLang="en-US" sz="1600" dirty="0" smtClean="0"/>
              <a:t>否</a:t>
            </a:r>
            <a:endParaRPr lang="zh-CN" altLang="en-US" sz="1900" dirty="0">
              <a:latin typeface="Berlin Sans FB" pitchFamily="34" charset="0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37E26-C3C3-4498-A2CB-329611B4A30D}" type="slidenum">
              <a:rPr lang="en-US" altLang="zh-CN"/>
              <a:pPr/>
              <a:t>16</a:t>
            </a:fld>
            <a:endParaRPr lang="en-US" altLang="zh-CN"/>
          </a:p>
        </p:txBody>
      </p:sp>
      <p:pic>
        <p:nvPicPr>
          <p:cNvPr id="2037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93" y="1346200"/>
            <a:ext cx="786580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3782" name="Group 6"/>
          <p:cNvGrpSpPr>
            <a:grpSpLocks/>
          </p:cNvGrpSpPr>
          <p:nvPr/>
        </p:nvGrpSpPr>
        <p:grpSpPr bwMode="auto">
          <a:xfrm>
            <a:off x="2895600" y="3136900"/>
            <a:ext cx="838200" cy="889000"/>
            <a:chOff x="96" y="1968"/>
            <a:chExt cx="528" cy="560"/>
          </a:xfrm>
        </p:grpSpPr>
        <p:sp>
          <p:nvSpPr>
            <p:cNvPr id="203783" name="Oval 7"/>
            <p:cNvSpPr>
              <a:spLocks noChangeArrowheads="1"/>
            </p:cNvSpPr>
            <p:nvPr/>
          </p:nvSpPr>
          <p:spPr bwMode="auto">
            <a:xfrm>
              <a:off x="240" y="1968"/>
              <a:ext cx="384" cy="192"/>
            </a:xfrm>
            <a:prstGeom prst="ellipse">
              <a:avLst/>
            </a:prstGeom>
            <a:noFill/>
            <a:ln w="38100">
              <a:solidFill>
                <a:srgbClr val="F6332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F6332E"/>
                </a:solidFill>
              </a:endParaRPr>
            </a:p>
          </p:txBody>
        </p:sp>
        <p:sp>
          <p:nvSpPr>
            <p:cNvPr id="203784" name="Line 8"/>
            <p:cNvSpPr>
              <a:spLocks noChangeShapeType="1"/>
            </p:cNvSpPr>
            <p:nvPr/>
          </p:nvSpPr>
          <p:spPr bwMode="auto">
            <a:xfrm flipV="1">
              <a:off x="96" y="2112"/>
              <a:ext cx="240" cy="416"/>
            </a:xfrm>
            <a:prstGeom prst="line">
              <a:avLst/>
            </a:prstGeom>
            <a:noFill/>
            <a:ln w="38100">
              <a:solidFill>
                <a:srgbClr val="F6332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3785" name="Group 9"/>
          <p:cNvGrpSpPr>
            <a:grpSpLocks/>
          </p:cNvGrpSpPr>
          <p:nvPr/>
        </p:nvGrpSpPr>
        <p:grpSpPr bwMode="auto">
          <a:xfrm>
            <a:off x="4826000" y="2590800"/>
            <a:ext cx="838200" cy="876300"/>
            <a:chOff x="2496" y="3216"/>
            <a:chExt cx="528" cy="552"/>
          </a:xfrm>
        </p:grpSpPr>
        <p:sp>
          <p:nvSpPr>
            <p:cNvPr id="203786" name="Oval 10"/>
            <p:cNvSpPr>
              <a:spLocks noChangeArrowheads="1"/>
            </p:cNvSpPr>
            <p:nvPr/>
          </p:nvSpPr>
          <p:spPr bwMode="auto">
            <a:xfrm>
              <a:off x="2640" y="3216"/>
              <a:ext cx="384" cy="192"/>
            </a:xfrm>
            <a:prstGeom prst="ellipse">
              <a:avLst/>
            </a:prstGeom>
            <a:noFill/>
            <a:ln w="38100">
              <a:solidFill>
                <a:srgbClr val="F6332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F6332E"/>
                </a:solidFill>
              </a:endParaRPr>
            </a:p>
          </p:txBody>
        </p:sp>
        <p:sp>
          <p:nvSpPr>
            <p:cNvPr id="203787" name="Line 11"/>
            <p:cNvSpPr>
              <a:spLocks noChangeShapeType="1"/>
            </p:cNvSpPr>
            <p:nvPr/>
          </p:nvSpPr>
          <p:spPr bwMode="auto">
            <a:xfrm flipV="1">
              <a:off x="2496" y="3384"/>
              <a:ext cx="240" cy="384"/>
            </a:xfrm>
            <a:prstGeom prst="line">
              <a:avLst/>
            </a:prstGeom>
            <a:noFill/>
            <a:ln w="38100">
              <a:solidFill>
                <a:srgbClr val="F6332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37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3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203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03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03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203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03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203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381000"/>
            <a:ext cx="8978900" cy="558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073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-1"/>
            <a:ext cx="8789987" cy="681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135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</a:t>
            </a:r>
            <a:r>
              <a:rPr lang="en-US" altLang="zh-CN" baseline="30000"/>
              <a:t>*</a:t>
            </a:r>
            <a:r>
              <a:rPr lang="en-US" altLang="zh-CN"/>
              <a:t> </a:t>
            </a:r>
            <a:r>
              <a:rPr lang="zh-CN" altLang="en-US"/>
              <a:t>搜索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19263"/>
            <a:ext cx="8305800" cy="437673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latin typeface="Berlin Sans FB" pitchFamily="34" charset="0"/>
              </a:rPr>
              <a:t>基本思想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>
                <a:latin typeface="Berlin Sans FB" pitchFamily="34" charset="0"/>
              </a:rPr>
              <a:t>優</a:t>
            </a:r>
            <a:r>
              <a:rPr lang="zh-CN" altLang="en-US" sz="2400" dirty="0" smtClean="0">
                <a:latin typeface="Berlin Sans FB" pitchFamily="34" charset="0"/>
              </a:rPr>
              <a:t>先選擇整體耗散值（當然，衹是估計值）最小的路径</a:t>
            </a:r>
            <a:endParaRPr lang="zh-CN" altLang="en-US" sz="2400" dirty="0">
              <a:latin typeface="Berlin Sans FB" pitchFamily="34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3600" dirty="0">
                <a:latin typeface="Berlin Sans FB" pitchFamily="34" charset="0"/>
              </a:rPr>
              <a:t>评价函数 </a:t>
            </a:r>
          </a:p>
          <a:p>
            <a:pPr lvl="1">
              <a:lnSpc>
                <a:spcPct val="130000"/>
              </a:lnSpc>
            </a:pPr>
            <a:r>
              <a:rPr lang="en-US" altLang="zh-CN" sz="2400" i="1" dirty="0">
                <a:latin typeface="Berlin Sans FB" pitchFamily="34" charset="0"/>
              </a:rPr>
              <a:t>f(n) = g(n) + h(n</a:t>
            </a:r>
            <a:r>
              <a:rPr lang="en-US" altLang="zh-CN" sz="2400" i="1" dirty="0" smtClean="0">
                <a:latin typeface="Berlin Sans FB" pitchFamily="34" charset="0"/>
              </a:rPr>
              <a:t>)</a:t>
            </a:r>
            <a:endParaRPr lang="en-US" altLang="zh-CN" sz="2400" dirty="0">
              <a:latin typeface="Berlin Sans FB" pitchFamily="34" charset="0"/>
            </a:endParaRPr>
          </a:p>
          <a:p>
            <a:pPr lvl="1">
              <a:lnSpc>
                <a:spcPct val="130000"/>
              </a:lnSpc>
            </a:pPr>
            <a:r>
              <a:rPr lang="zh-CN" altLang="en-US" sz="2400" i="1" dirty="0">
                <a:latin typeface="Berlin Sans FB" pitchFamily="34" charset="0"/>
              </a:rPr>
              <a:t>其中： </a:t>
            </a:r>
            <a:r>
              <a:rPr lang="en-US" altLang="zh-CN" sz="2400" i="1" dirty="0">
                <a:latin typeface="Berlin Sans FB" pitchFamily="34" charset="0"/>
              </a:rPr>
              <a:t>g(n) </a:t>
            </a:r>
            <a:r>
              <a:rPr lang="en-US" altLang="zh-CN" sz="2400" dirty="0">
                <a:latin typeface="Berlin Sans FB" pitchFamily="34" charset="0"/>
              </a:rPr>
              <a:t>= </a:t>
            </a:r>
            <a:r>
              <a:rPr lang="zh-CN" altLang="en-US" sz="2400" dirty="0">
                <a:latin typeface="Berlin Sans FB" pitchFamily="34" charset="0"/>
              </a:rPr>
              <a:t>从起始节点到节点</a:t>
            </a:r>
            <a:r>
              <a:rPr lang="en-US" altLang="zh-CN" sz="2400" dirty="0">
                <a:latin typeface="Berlin Sans FB" pitchFamily="34" charset="0"/>
              </a:rPr>
              <a:t>n</a:t>
            </a:r>
            <a:r>
              <a:rPr lang="zh-CN" altLang="en-US" sz="2400" dirty="0">
                <a:latin typeface="Berlin Sans FB" pitchFamily="34" charset="0"/>
              </a:rPr>
              <a:t>的耗费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>
                <a:latin typeface="Berlin Sans FB" pitchFamily="34" charset="0"/>
              </a:rPr>
              <a:t>所以：</a:t>
            </a:r>
            <a:r>
              <a:rPr lang="en-US" altLang="zh-CN" sz="2400" dirty="0">
                <a:latin typeface="Berlin Sans FB" pitchFamily="34" charset="0"/>
              </a:rPr>
              <a:t>f(n)</a:t>
            </a:r>
            <a:r>
              <a:rPr lang="zh-CN" altLang="en-US" sz="2400" dirty="0">
                <a:latin typeface="Berlin Sans FB" pitchFamily="34" charset="0"/>
              </a:rPr>
              <a:t>是经过节点</a:t>
            </a:r>
            <a:r>
              <a:rPr lang="en-US" altLang="zh-CN" sz="2400" dirty="0">
                <a:latin typeface="Berlin Sans FB" pitchFamily="34" charset="0"/>
              </a:rPr>
              <a:t>n</a:t>
            </a:r>
            <a:r>
              <a:rPr lang="zh-CN" altLang="en-US" sz="2400" dirty="0">
                <a:latin typeface="Berlin Sans FB" pitchFamily="34" charset="0"/>
              </a:rPr>
              <a:t>的最低耗散解的估计耗散</a:t>
            </a:r>
            <a:endParaRPr lang="zh-CN" altLang="en-US" sz="2400" i="1" dirty="0">
              <a:latin typeface="Berlin Sans FB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755FD-900E-4A1D-94A0-A45741659348}" type="slidenum">
              <a:rPr lang="en-US" altLang="zh-CN"/>
              <a:pPr/>
              <a:t>19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4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48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大纲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zh-CN" altLang="en-US" sz="2800" dirty="0"/>
              <a:t>问题求解智能体</a:t>
            </a:r>
          </a:p>
          <a:p>
            <a:pPr lvl="1">
              <a:lnSpc>
                <a:spcPct val="200000"/>
              </a:lnSpc>
            </a:pPr>
            <a:r>
              <a:rPr lang="zh-CN" altLang="en-US" sz="2800" dirty="0"/>
              <a:t>问题形式化</a:t>
            </a:r>
            <a:endParaRPr lang="zh-CN" altLang="en-US" sz="2800" dirty="0">
              <a:latin typeface="Berlin Sans FB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800" dirty="0">
                <a:latin typeface="Berlin Sans FB" pitchFamily="34" charset="0"/>
              </a:rPr>
              <a:t>无信息的搜索</a:t>
            </a:r>
          </a:p>
          <a:p>
            <a:pPr>
              <a:lnSpc>
                <a:spcPct val="200000"/>
              </a:lnSpc>
            </a:pPr>
            <a:r>
              <a:rPr lang="zh-CN" altLang="en-US" sz="2800" dirty="0">
                <a:solidFill>
                  <a:srgbClr val="F6332E"/>
                </a:solidFill>
                <a:latin typeface="Berlin Sans FB" pitchFamily="34" charset="0"/>
              </a:rPr>
              <a:t>有信息的搜索</a:t>
            </a:r>
          </a:p>
          <a:p>
            <a:pPr>
              <a:lnSpc>
                <a:spcPct val="200000"/>
              </a:lnSpc>
            </a:pPr>
            <a:r>
              <a:rPr lang="zh-CN" altLang="en-US" sz="2800" dirty="0">
                <a:solidFill>
                  <a:srgbClr val="6977FD"/>
                </a:solidFill>
                <a:latin typeface="Berlin Sans FB" pitchFamily="34" charset="0"/>
              </a:rPr>
              <a:t>博弈论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1770-9CC4-4507-9B31-B61B41938638}" type="slidenum">
              <a:rPr lang="en-US" altLang="zh-CN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</a:t>
            </a:r>
            <a:r>
              <a:rPr lang="en-US" altLang="zh-CN" baseline="30000"/>
              <a:t>*</a:t>
            </a:r>
            <a:r>
              <a:rPr lang="en-US" altLang="zh-CN"/>
              <a:t> </a:t>
            </a:r>
            <a:r>
              <a:rPr lang="zh-CN" altLang="en-US"/>
              <a:t>搜索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D49C1-2AFA-438E-BEF1-965BAF7BDBD0}" type="slidenum">
              <a:rPr lang="en-US" altLang="zh-CN"/>
              <a:pPr/>
              <a:t>20</a:t>
            </a:fld>
            <a:endParaRPr lang="en-US" altLang="zh-CN"/>
          </a:p>
        </p:txBody>
      </p:sp>
      <p:pic>
        <p:nvPicPr>
          <p:cNvPr id="205827" name="Picture 3" descr="astar-progress0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905000"/>
            <a:ext cx="854486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</a:t>
            </a:r>
            <a:r>
              <a:rPr lang="en-US" altLang="zh-CN" baseline="30000"/>
              <a:t>*</a:t>
            </a:r>
            <a:r>
              <a:rPr lang="en-US" altLang="zh-CN"/>
              <a:t> </a:t>
            </a:r>
            <a:r>
              <a:rPr lang="zh-CN" altLang="en-US"/>
              <a:t>搜索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936EC1-6096-4052-830B-F20976EA8A3F}" type="slidenum">
              <a:rPr lang="en-US" altLang="zh-CN"/>
              <a:pPr/>
              <a:t>21</a:t>
            </a:fld>
            <a:endParaRPr lang="en-US" altLang="zh-CN"/>
          </a:p>
        </p:txBody>
      </p:sp>
      <p:pic>
        <p:nvPicPr>
          <p:cNvPr id="206850" name="Picture 2" descr="astar-progress0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873062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</a:t>
            </a:r>
            <a:r>
              <a:rPr lang="en-US" altLang="zh-CN" baseline="30000"/>
              <a:t>*</a:t>
            </a:r>
            <a:r>
              <a:rPr lang="en-US" altLang="zh-CN"/>
              <a:t> </a:t>
            </a:r>
            <a:r>
              <a:rPr lang="zh-CN" altLang="en-US"/>
              <a:t>搜索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9A4C24-B3F7-42E8-A830-FF87996E5B7F}" type="slidenum">
              <a:rPr lang="en-US" altLang="zh-CN"/>
              <a:pPr/>
              <a:t>22</a:t>
            </a:fld>
            <a:endParaRPr lang="en-US" altLang="zh-CN"/>
          </a:p>
        </p:txBody>
      </p:sp>
      <p:pic>
        <p:nvPicPr>
          <p:cNvPr id="207875" name="Picture 3" descr="astar-progress03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828800"/>
            <a:ext cx="8839201" cy="362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</a:t>
            </a:r>
            <a:r>
              <a:rPr lang="en-US" altLang="zh-CN" baseline="30000"/>
              <a:t>*</a:t>
            </a:r>
            <a:r>
              <a:rPr lang="en-US" altLang="zh-CN"/>
              <a:t> </a:t>
            </a:r>
            <a:r>
              <a:rPr lang="zh-CN" altLang="en-US"/>
              <a:t>搜索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62C46F-6167-42CC-9F8A-95ADD95873F5}" type="slidenum">
              <a:rPr lang="en-US" altLang="zh-CN"/>
              <a:pPr/>
              <a:t>23</a:t>
            </a:fld>
            <a:endParaRPr lang="en-US" altLang="zh-CN"/>
          </a:p>
        </p:txBody>
      </p:sp>
      <p:pic>
        <p:nvPicPr>
          <p:cNvPr id="208899" name="Picture 3" descr="astar-progress0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752600"/>
            <a:ext cx="873062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</a:t>
            </a:r>
            <a:r>
              <a:rPr lang="en-US" altLang="zh-CN" baseline="30000"/>
              <a:t>*</a:t>
            </a:r>
            <a:r>
              <a:rPr lang="en-US" altLang="zh-CN"/>
              <a:t> </a:t>
            </a:r>
            <a:r>
              <a:rPr lang="zh-CN" altLang="en-US"/>
              <a:t>搜索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E733-62EE-4740-BE1A-49FBF135B92F}" type="slidenum">
              <a:rPr lang="en-US" altLang="zh-CN"/>
              <a:pPr/>
              <a:t>24</a:t>
            </a:fld>
            <a:endParaRPr lang="en-US" altLang="zh-CN"/>
          </a:p>
        </p:txBody>
      </p:sp>
      <p:pic>
        <p:nvPicPr>
          <p:cNvPr id="209923" name="Picture 3" descr="astar-progress0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3999"/>
            <a:ext cx="8916384" cy="365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</a:t>
            </a:r>
            <a:r>
              <a:rPr lang="en-US" altLang="zh-CN" baseline="30000"/>
              <a:t>*</a:t>
            </a:r>
            <a:r>
              <a:rPr lang="en-US" altLang="zh-CN"/>
              <a:t> </a:t>
            </a:r>
            <a:r>
              <a:rPr lang="zh-CN" altLang="en-US"/>
              <a:t>搜索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8C80F-BA9C-4180-8461-3D3844B4CF92}" type="slidenum">
              <a:rPr lang="en-US" altLang="zh-CN"/>
              <a:pPr/>
              <a:t>25</a:t>
            </a:fld>
            <a:endParaRPr lang="en-US" altLang="zh-CN"/>
          </a:p>
        </p:txBody>
      </p:sp>
      <p:pic>
        <p:nvPicPr>
          <p:cNvPr id="210947" name="Picture 3" descr="astar-progress06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98600"/>
            <a:ext cx="89783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1601"/>
            <a:ext cx="8979285" cy="645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030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445" cy="644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0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-1"/>
            <a:ext cx="7937500" cy="676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19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8763000" cy="651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04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500">
                <a:latin typeface="Berlin Sans FB" pitchFamily="34" charset="0"/>
              </a:rPr>
              <a:t>有信息的搜索</a:t>
            </a:r>
          </a:p>
        </p:txBody>
      </p:sp>
      <p:sp>
        <p:nvSpPr>
          <p:cNvPr id="194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动机</a:t>
            </a:r>
          </a:p>
          <a:p>
            <a:pPr lvl="1"/>
            <a:r>
              <a:rPr lang="zh-CN" altLang="en-US" sz="2800" dirty="0"/>
              <a:t>使用问题相关的知识能够更有效地求解问题</a:t>
            </a:r>
          </a:p>
          <a:p>
            <a:r>
              <a:rPr lang="zh-CN" altLang="en-US" sz="2800" dirty="0">
                <a:latin typeface="Berlin Sans FB" pitchFamily="34" charset="0"/>
              </a:rPr>
              <a:t>最佳优先（ </a:t>
            </a:r>
            <a:r>
              <a:rPr lang="en-US" altLang="zh-CN" sz="2800" dirty="0">
                <a:latin typeface="Berlin Sans FB" pitchFamily="34" charset="0"/>
              </a:rPr>
              <a:t>Best-first search </a:t>
            </a:r>
            <a:r>
              <a:rPr lang="zh-CN" altLang="en-US" sz="2800" dirty="0">
                <a:latin typeface="Berlin Sans FB" pitchFamily="34" charset="0"/>
              </a:rPr>
              <a:t>）</a:t>
            </a:r>
          </a:p>
          <a:p>
            <a:pPr lvl="1"/>
            <a:r>
              <a:rPr lang="zh-CN" altLang="en-US" sz="2800" dirty="0">
                <a:latin typeface="Berlin Sans FB" pitchFamily="34" charset="0"/>
              </a:rPr>
              <a:t>贪婪最佳优先（ </a:t>
            </a:r>
            <a:r>
              <a:rPr lang="en-US" altLang="zh-CN" sz="2800" dirty="0">
                <a:latin typeface="Berlin Sans FB" pitchFamily="34" charset="0"/>
              </a:rPr>
              <a:t>Greedy best-first search </a:t>
            </a:r>
            <a:r>
              <a:rPr lang="zh-CN" altLang="en-US" sz="2800" dirty="0">
                <a:latin typeface="Berlin Sans FB" pitchFamily="34" charset="0"/>
              </a:rPr>
              <a:t>）</a:t>
            </a:r>
          </a:p>
          <a:p>
            <a:pPr lvl="1"/>
            <a:r>
              <a:rPr lang="en-US" altLang="zh-CN" sz="2800" dirty="0">
                <a:latin typeface="Berlin Sans FB" pitchFamily="34" charset="0"/>
              </a:rPr>
              <a:t>A*</a:t>
            </a:r>
          </a:p>
          <a:p>
            <a:r>
              <a:rPr lang="zh-CN" altLang="en-US" sz="2800" dirty="0">
                <a:latin typeface="Berlin Sans FB" pitchFamily="34" charset="0"/>
              </a:rPr>
              <a:t>局部搜索（ </a:t>
            </a:r>
            <a:r>
              <a:rPr lang="en-US" altLang="zh-CN" sz="2800" dirty="0">
                <a:latin typeface="Berlin Sans FB" pitchFamily="34" charset="0"/>
              </a:rPr>
              <a:t>Local search algorithms </a:t>
            </a:r>
            <a:r>
              <a:rPr lang="zh-CN" altLang="en-US" sz="2800" dirty="0">
                <a:latin typeface="Berlin Sans FB" pitchFamily="34" charset="0"/>
              </a:rPr>
              <a:t>）</a:t>
            </a:r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latin typeface="Berlin Sans FB" pitchFamily="34" charset="0"/>
              </a:rPr>
              <a:t>爬山（ </a:t>
            </a:r>
            <a:r>
              <a:rPr lang="en-US" altLang="zh-CN" sz="2800" dirty="0">
                <a:latin typeface="Berlin Sans FB" pitchFamily="34" charset="0"/>
              </a:rPr>
              <a:t>Hill-climbing search </a:t>
            </a:r>
            <a:r>
              <a:rPr lang="zh-CN" altLang="en-US" sz="2800" dirty="0">
                <a:latin typeface="Berlin Sans FB" pitchFamily="34" charset="0"/>
              </a:rPr>
              <a:t>）</a:t>
            </a:r>
          </a:p>
          <a:p>
            <a:pPr lvl="1">
              <a:lnSpc>
                <a:spcPct val="130000"/>
              </a:lnSpc>
            </a:pPr>
            <a:r>
              <a:rPr lang="zh-CN" altLang="en-US" sz="2800" dirty="0">
                <a:latin typeface="Berlin Sans FB" pitchFamily="34" charset="0"/>
              </a:rPr>
              <a:t>模拟退火（ </a:t>
            </a:r>
            <a:r>
              <a:rPr lang="en-US" altLang="zh-CN" sz="2800" dirty="0">
                <a:latin typeface="Berlin Sans FB" pitchFamily="34" charset="0"/>
              </a:rPr>
              <a:t>Simulated annealing search </a:t>
            </a:r>
            <a:r>
              <a:rPr lang="zh-CN" altLang="en-US" sz="2800" dirty="0">
                <a:latin typeface="Berlin Sans FB" pitchFamily="34" charset="0"/>
              </a:rPr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3993-3A61-4D7A-A3C2-6B0453605C25}" type="slidenum">
              <a:rPr lang="en-US" altLang="zh-CN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2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4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4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4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0"/>
            <a:ext cx="8421687" cy="623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249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可采纳的启发式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534400" cy="4525963"/>
          </a:xfrm>
        </p:spPr>
        <p:txBody>
          <a:bodyPr>
            <a:noAutofit/>
          </a:bodyPr>
          <a:lstStyle/>
          <a:p>
            <a:pPr>
              <a:lnSpc>
                <a:spcPct val="190000"/>
              </a:lnSpc>
            </a:pPr>
            <a:r>
              <a:rPr lang="zh-CN" altLang="en-US" sz="2800" dirty="0">
                <a:latin typeface="Berlin Sans FB" pitchFamily="34" charset="0"/>
              </a:rPr>
              <a:t>定义：可采纳的</a:t>
            </a:r>
            <a:r>
              <a:rPr lang="en-US" altLang="zh-CN" sz="2800" dirty="0">
                <a:latin typeface="Berlin Sans FB" pitchFamily="34" charset="0"/>
              </a:rPr>
              <a:t>(Admissible)</a:t>
            </a:r>
            <a:r>
              <a:rPr lang="zh-CN" altLang="en-US" sz="2800" dirty="0">
                <a:latin typeface="Berlin Sans FB" pitchFamily="34" charset="0"/>
              </a:rPr>
              <a:t>启发式函数</a:t>
            </a:r>
          </a:p>
          <a:p>
            <a:pPr lvl="1">
              <a:lnSpc>
                <a:spcPct val="190000"/>
              </a:lnSpc>
            </a:pPr>
            <a:r>
              <a:rPr lang="zh-CN" altLang="en-US" sz="2400" dirty="0">
                <a:latin typeface="Berlin Sans FB" pitchFamily="34" charset="0"/>
              </a:rPr>
              <a:t>如果对任一节点</a:t>
            </a:r>
            <a:r>
              <a:rPr lang="en-US" altLang="zh-CN" sz="2400" dirty="0">
                <a:latin typeface="Berlin Sans FB" pitchFamily="34" charset="0"/>
              </a:rPr>
              <a:t>n </a:t>
            </a:r>
            <a:r>
              <a:rPr lang="zh-CN" altLang="en-US" sz="2400" dirty="0">
                <a:latin typeface="Berlin Sans FB" pitchFamily="34" charset="0"/>
              </a:rPr>
              <a:t>有 </a:t>
            </a:r>
            <a:r>
              <a:rPr lang="en-US" altLang="zh-CN" sz="2400" i="1" dirty="0">
                <a:latin typeface="Berlin Sans FB" pitchFamily="34" charset="0"/>
              </a:rPr>
              <a:t>h(n) </a:t>
            </a:r>
            <a:r>
              <a:rPr lang="en-US" altLang="zh-CN" sz="2800" b="1" dirty="0">
                <a:latin typeface="Berlin Sans FB" pitchFamily="34" charset="0"/>
                <a:cs typeface="Arial" charset="0"/>
              </a:rPr>
              <a:t>≤</a:t>
            </a:r>
            <a:r>
              <a:rPr lang="en-US" altLang="zh-CN" sz="2400" i="1" dirty="0">
                <a:latin typeface="Berlin Sans FB" pitchFamily="34" charset="0"/>
              </a:rPr>
              <a:t> h</a:t>
            </a:r>
            <a:r>
              <a:rPr lang="en-US" altLang="zh-CN" sz="2400" i="1" baseline="30000" dirty="0">
                <a:latin typeface="Berlin Sans FB" pitchFamily="34" charset="0"/>
              </a:rPr>
              <a:t>*</a:t>
            </a:r>
            <a:r>
              <a:rPr lang="en-US" altLang="zh-CN" sz="2400" i="1" dirty="0">
                <a:latin typeface="Berlin Sans FB" pitchFamily="34" charset="0"/>
              </a:rPr>
              <a:t>(n) </a:t>
            </a:r>
            <a:r>
              <a:rPr lang="zh-CN" altLang="en-US" sz="2400" i="1" dirty="0">
                <a:latin typeface="Berlin Sans FB" pitchFamily="34" charset="0"/>
              </a:rPr>
              <a:t>，</a:t>
            </a:r>
            <a:r>
              <a:rPr lang="zh-CN" altLang="en-US" sz="2400" dirty="0">
                <a:latin typeface="Berlin Sans FB" pitchFamily="34" charset="0"/>
              </a:rPr>
              <a:t>则称启发式函数 </a:t>
            </a:r>
            <a:r>
              <a:rPr lang="en-US" altLang="zh-CN" sz="2400" i="1" dirty="0">
                <a:latin typeface="Berlin Sans FB" pitchFamily="34" charset="0"/>
              </a:rPr>
              <a:t>h(n)</a:t>
            </a:r>
            <a:r>
              <a:rPr lang="en-US" altLang="zh-CN" sz="2400" dirty="0">
                <a:latin typeface="Berlin Sans FB" pitchFamily="34" charset="0"/>
              </a:rPr>
              <a:t> </a:t>
            </a:r>
            <a:r>
              <a:rPr lang="zh-CN" altLang="en-US" sz="2400" dirty="0">
                <a:latin typeface="Berlin Sans FB" pitchFamily="34" charset="0"/>
              </a:rPr>
              <a:t>是可采纳的</a:t>
            </a:r>
            <a:endParaRPr lang="zh-CN" altLang="en-US" sz="2400" i="1" dirty="0">
              <a:latin typeface="Berlin Sans FB" pitchFamily="34" charset="0"/>
            </a:endParaRPr>
          </a:p>
          <a:p>
            <a:pPr lvl="2">
              <a:lnSpc>
                <a:spcPct val="190000"/>
              </a:lnSpc>
            </a:pPr>
            <a:r>
              <a:rPr lang="zh-CN" altLang="en-US" sz="2000" dirty="0">
                <a:latin typeface="Berlin Sans FB" pitchFamily="34" charset="0"/>
              </a:rPr>
              <a:t>其中： </a:t>
            </a:r>
            <a:r>
              <a:rPr lang="en-US" altLang="zh-CN" sz="2000" i="1" dirty="0">
                <a:latin typeface="Berlin Sans FB" pitchFamily="34" charset="0"/>
              </a:rPr>
              <a:t>h</a:t>
            </a:r>
            <a:r>
              <a:rPr lang="en-US" altLang="zh-CN" sz="2000" i="1" baseline="30000" dirty="0">
                <a:latin typeface="Berlin Sans FB" pitchFamily="34" charset="0"/>
              </a:rPr>
              <a:t>*</a:t>
            </a:r>
            <a:r>
              <a:rPr lang="en-US" altLang="zh-CN" sz="2000" i="1" dirty="0">
                <a:latin typeface="Berlin Sans FB" pitchFamily="34" charset="0"/>
              </a:rPr>
              <a:t>(n)</a:t>
            </a:r>
            <a:r>
              <a:rPr lang="en-US" altLang="zh-CN" sz="2000" dirty="0">
                <a:latin typeface="Berlin Sans FB" pitchFamily="34" charset="0"/>
              </a:rPr>
              <a:t> </a:t>
            </a:r>
            <a:r>
              <a:rPr lang="zh-CN" altLang="en-US" sz="2000" dirty="0">
                <a:latin typeface="Berlin Sans FB" pitchFamily="34" charset="0"/>
              </a:rPr>
              <a:t>是从节点</a:t>
            </a:r>
            <a:r>
              <a:rPr lang="en-US" altLang="zh-CN" sz="2000" dirty="0">
                <a:latin typeface="Berlin Sans FB" pitchFamily="34" charset="0"/>
              </a:rPr>
              <a:t>n</a:t>
            </a:r>
            <a:r>
              <a:rPr lang="zh-CN" altLang="en-US" sz="2000" dirty="0">
                <a:latin typeface="Berlin Sans FB" pitchFamily="34" charset="0"/>
              </a:rPr>
              <a:t>到目标节点的真实耗散</a:t>
            </a:r>
          </a:p>
          <a:p>
            <a:pPr>
              <a:lnSpc>
                <a:spcPct val="190000"/>
              </a:lnSpc>
            </a:pPr>
            <a:r>
              <a:rPr lang="zh-CN" altLang="en-US" sz="2800" dirty="0">
                <a:latin typeface="Berlin Sans FB" pitchFamily="34" charset="0"/>
              </a:rPr>
              <a:t>定理：可采纳的启发式函数 </a:t>
            </a:r>
            <a:r>
              <a:rPr lang="en-US" altLang="zh-CN" sz="2800" dirty="0">
                <a:latin typeface="Berlin Sans FB" pitchFamily="34" charset="0"/>
              </a:rPr>
              <a:t>=&gt; </a:t>
            </a:r>
            <a:r>
              <a:rPr lang="zh-CN" altLang="en-US" sz="2800" dirty="0">
                <a:latin typeface="Berlin Sans FB" pitchFamily="34" charset="0"/>
              </a:rPr>
              <a:t>树搜索是最优的</a:t>
            </a:r>
          </a:p>
          <a:p>
            <a:pPr lvl="1">
              <a:lnSpc>
                <a:spcPct val="190000"/>
              </a:lnSpc>
            </a:pPr>
            <a:r>
              <a:rPr lang="zh-CN" altLang="en-US" sz="2400" dirty="0">
                <a:latin typeface="Berlin Sans FB" pitchFamily="34" charset="0"/>
              </a:rPr>
              <a:t>例如： </a:t>
            </a:r>
            <a:r>
              <a:rPr lang="en-US" altLang="zh-CN" sz="2400" i="1" dirty="0" err="1">
                <a:latin typeface="Berlin Sans FB" pitchFamily="34" charset="0"/>
              </a:rPr>
              <a:t>h</a:t>
            </a:r>
            <a:r>
              <a:rPr lang="en-US" altLang="zh-CN" sz="2400" i="1" baseline="-25000" dirty="0" err="1">
                <a:latin typeface="Berlin Sans FB" pitchFamily="34" charset="0"/>
              </a:rPr>
              <a:t>SLD</a:t>
            </a:r>
            <a:r>
              <a:rPr lang="en-US" altLang="zh-CN" sz="2400" i="1" dirty="0">
                <a:latin typeface="Berlin Sans FB" pitchFamily="34" charset="0"/>
              </a:rPr>
              <a:t>(n) </a:t>
            </a:r>
            <a:r>
              <a:rPr lang="en-US" altLang="zh-CN" sz="2400" dirty="0">
                <a:latin typeface="Berlin Sans FB" pitchFamily="34" charset="0"/>
              </a:rPr>
              <a:t>(</a:t>
            </a:r>
            <a:r>
              <a:rPr lang="zh-CN" altLang="en-US" sz="2400" dirty="0">
                <a:latin typeface="Berlin Sans FB" pitchFamily="34" charset="0"/>
              </a:rPr>
              <a:t>不会过度估计实际的路程</a:t>
            </a:r>
            <a:r>
              <a:rPr lang="en-US" altLang="zh-CN" sz="2400" dirty="0" smtClean="0">
                <a:latin typeface="Berlin Sans FB" pitchFamily="34" charset="0"/>
              </a:rPr>
              <a:t>)</a:t>
            </a:r>
            <a:endParaRPr lang="en-US" altLang="zh-CN" sz="2400" dirty="0">
              <a:latin typeface="Berlin Sans FB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CC64CA-CD49-4798-AFCA-A470E84A1987}" type="slidenum">
              <a:rPr lang="en-US" altLang="zh-CN"/>
              <a:pPr/>
              <a:t>31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1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1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可采纳的启发式</a:t>
            </a:r>
          </a:p>
        </p:txBody>
      </p:sp>
      <p:sp>
        <p:nvSpPr>
          <p:cNvPr id="345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11EA2-9F8A-427C-9874-90F66347DD22}" type="slidenum">
              <a:rPr lang="en-US" altLang="zh-CN"/>
              <a:pPr/>
              <a:t>32</a:t>
            </a:fld>
            <a:endParaRPr lang="en-US" altLang="zh-CN"/>
          </a:p>
        </p:txBody>
      </p:sp>
      <p:pic>
        <p:nvPicPr>
          <p:cNvPr id="3450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41463"/>
            <a:ext cx="7981950" cy="531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5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altLang="zh-CN" baseline="30000" dirty="0"/>
              <a:t>*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zh-CN" altLang="en-US" dirty="0" smtClean="0"/>
              <a:t>最优性证明</a:t>
            </a:r>
            <a:endParaRPr lang="en-US" altLang="zh-CN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900" dirty="0">
                <a:latin typeface="Berlin Sans FB" pitchFamily="34" charset="0"/>
              </a:rPr>
              <a:t>假设一个非最优的目标节点</a:t>
            </a:r>
            <a:r>
              <a:rPr lang="en-US" altLang="zh-CN" sz="2900" i="1" dirty="0">
                <a:latin typeface="Berlin Sans FB" pitchFamily="34" charset="0"/>
              </a:rPr>
              <a:t>G2</a:t>
            </a:r>
            <a:r>
              <a:rPr lang="zh-CN" altLang="en-US" sz="2900" dirty="0">
                <a:latin typeface="Berlin Sans FB" pitchFamily="34" charset="0"/>
              </a:rPr>
              <a:t>出现在</a:t>
            </a:r>
            <a:r>
              <a:rPr lang="en-US" altLang="zh-CN" sz="2900" dirty="0">
                <a:latin typeface="Berlin Sans FB" pitchFamily="34" charset="0"/>
              </a:rPr>
              <a:t>fringe</a:t>
            </a:r>
            <a:r>
              <a:rPr lang="zh-CN" altLang="en-US" sz="2900" dirty="0">
                <a:latin typeface="Berlin Sans FB" pitchFamily="34" charset="0"/>
              </a:rPr>
              <a:t>中，且最优解的耗散为</a:t>
            </a:r>
            <a:r>
              <a:rPr lang="en-US" altLang="zh-CN" sz="2900" i="1" dirty="0">
                <a:latin typeface="Berlin Sans FB" pitchFamily="34" charset="0"/>
              </a:rPr>
              <a:t>C*</a:t>
            </a:r>
            <a:r>
              <a:rPr lang="zh-CN" altLang="en-US" sz="2900" dirty="0">
                <a:latin typeface="Berlin Sans FB" pitchFamily="34" charset="0"/>
              </a:rPr>
              <a:t>，则有：</a:t>
            </a:r>
          </a:p>
          <a:p>
            <a:pPr lvl="1"/>
            <a:r>
              <a:rPr lang="en-US" altLang="zh-CN" sz="2300" dirty="0">
                <a:latin typeface="Berlin Sans FB" pitchFamily="34" charset="0"/>
              </a:rPr>
              <a:t>f(G2) = g(G2) + h(G2) = g(G2) </a:t>
            </a:r>
            <a:r>
              <a:rPr lang="en-US" altLang="zh-CN" sz="2300" dirty="0" smtClean="0">
                <a:solidFill>
                  <a:srgbClr val="FF0000"/>
                </a:solidFill>
                <a:latin typeface="Berlin Sans FB" pitchFamily="34" charset="0"/>
              </a:rPr>
              <a:t>+ h(G2)</a:t>
            </a:r>
            <a:r>
              <a:rPr lang="en-US" altLang="zh-CN" sz="2300" dirty="0" smtClean="0">
                <a:latin typeface="Berlin Sans FB" pitchFamily="34" charset="0"/>
              </a:rPr>
              <a:t> &gt; </a:t>
            </a:r>
            <a:r>
              <a:rPr lang="en-US" altLang="zh-CN" sz="2300" dirty="0">
                <a:latin typeface="Berlin Sans FB" pitchFamily="34" charset="0"/>
              </a:rPr>
              <a:t>C</a:t>
            </a:r>
            <a:r>
              <a:rPr lang="en-US" altLang="zh-CN" sz="2300" dirty="0" smtClean="0">
                <a:latin typeface="Berlin Sans FB" pitchFamily="34" charset="0"/>
              </a:rPr>
              <a:t>* // </a:t>
            </a:r>
            <a:r>
              <a:rPr lang="en-US" altLang="zh-CN" sz="2300" dirty="0">
                <a:solidFill>
                  <a:srgbClr val="FF0000"/>
                </a:solidFill>
                <a:latin typeface="Berlin Sans FB" pitchFamily="34" charset="0"/>
              </a:rPr>
              <a:t>h(G2</a:t>
            </a:r>
            <a:r>
              <a:rPr lang="en-US" altLang="zh-CN" sz="2300" dirty="0" smtClean="0">
                <a:solidFill>
                  <a:srgbClr val="FF0000"/>
                </a:solidFill>
                <a:latin typeface="Berlin Sans FB" pitchFamily="34" charset="0"/>
              </a:rPr>
              <a:t>) = </a:t>
            </a:r>
            <a:r>
              <a:rPr lang="en-US" altLang="zh-CN" sz="23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</a:t>
            </a:r>
            <a:endParaRPr lang="en-US" altLang="zh-CN" sz="2300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sz="2900" i="1" dirty="0">
                <a:latin typeface="Berlin Sans FB" pitchFamily="34" charset="0"/>
              </a:rPr>
              <a:t>假设</a:t>
            </a:r>
            <a:r>
              <a:rPr lang="en-US" altLang="zh-CN" sz="2900" i="1" dirty="0">
                <a:latin typeface="Berlin Sans FB" pitchFamily="34" charset="0"/>
              </a:rPr>
              <a:t>n</a:t>
            </a:r>
            <a:r>
              <a:rPr lang="en-US" altLang="zh-CN" sz="2900" dirty="0">
                <a:latin typeface="Berlin Sans FB" pitchFamily="34" charset="0"/>
              </a:rPr>
              <a:t> </a:t>
            </a:r>
            <a:r>
              <a:rPr lang="zh-CN" altLang="en-US" sz="2900" dirty="0">
                <a:latin typeface="Berlin Sans FB" pitchFamily="34" charset="0"/>
              </a:rPr>
              <a:t>是</a:t>
            </a:r>
            <a:r>
              <a:rPr lang="en-US" altLang="zh-CN" sz="2900" dirty="0">
                <a:latin typeface="Berlin Sans FB" pitchFamily="34" charset="0"/>
              </a:rPr>
              <a:t>fringe</a:t>
            </a:r>
            <a:r>
              <a:rPr lang="zh-CN" altLang="en-US" sz="2900" dirty="0">
                <a:latin typeface="Berlin Sans FB" pitchFamily="34" charset="0"/>
              </a:rPr>
              <a:t>中一个最优解路径上的节点，且最优目标节点为</a:t>
            </a:r>
            <a:r>
              <a:rPr lang="en-US" altLang="zh-CN" sz="2900" dirty="0">
                <a:latin typeface="Berlin Sans FB" pitchFamily="34" charset="0"/>
              </a:rPr>
              <a:t>G1</a:t>
            </a:r>
            <a:r>
              <a:rPr lang="zh-CN" altLang="en-US" sz="2900" dirty="0">
                <a:latin typeface="Berlin Sans FB" pitchFamily="34" charset="0"/>
              </a:rPr>
              <a:t>，有：</a:t>
            </a:r>
          </a:p>
          <a:p>
            <a:pPr lvl="1"/>
            <a:r>
              <a:rPr lang="en-US" altLang="zh-CN" sz="2300" dirty="0">
                <a:latin typeface="Berlin Sans FB" pitchFamily="34" charset="0"/>
              </a:rPr>
              <a:t>f(n) = g(n) + h(n) &lt;= C</a:t>
            </a:r>
            <a:r>
              <a:rPr lang="en-US" altLang="zh-CN" sz="2300" dirty="0" smtClean="0">
                <a:latin typeface="Berlin Sans FB" pitchFamily="34" charset="0"/>
              </a:rPr>
              <a:t>* &lt; </a:t>
            </a:r>
            <a:r>
              <a:rPr lang="en-US" altLang="zh-CN" sz="2300" dirty="0">
                <a:latin typeface="Berlin Sans FB" pitchFamily="34" charset="0"/>
              </a:rPr>
              <a:t>f(G2) </a:t>
            </a:r>
          </a:p>
          <a:p>
            <a:r>
              <a:rPr lang="zh-CN" altLang="en-US" sz="2900" dirty="0">
                <a:latin typeface="Berlin Sans FB" pitchFamily="34" charset="0"/>
              </a:rPr>
              <a:t>所以：</a:t>
            </a:r>
            <a:r>
              <a:rPr lang="en-US" altLang="zh-CN" sz="2900" dirty="0">
                <a:latin typeface="Berlin Sans FB" pitchFamily="34" charset="0"/>
              </a:rPr>
              <a:t>G2</a:t>
            </a:r>
            <a:r>
              <a:rPr lang="zh-CN" altLang="en-US" sz="2900" dirty="0">
                <a:latin typeface="Berlin Sans FB" pitchFamily="34" charset="0"/>
              </a:rPr>
              <a:t>不会被</a:t>
            </a:r>
            <a:r>
              <a:rPr lang="zh-CN" altLang="en-US" sz="2900" dirty="0" smtClean="0">
                <a:latin typeface="Berlin Sans FB" pitchFamily="34" charset="0"/>
              </a:rPr>
              <a:t>扩展</a:t>
            </a:r>
            <a:endParaRPr lang="en-US" altLang="zh-CN" sz="2900" dirty="0" smtClean="0">
              <a:latin typeface="Berlin Sans FB" pitchFamily="34" charset="0"/>
            </a:endParaRPr>
          </a:p>
          <a:p>
            <a:pPr marL="0" indent="0">
              <a:buNone/>
            </a:pPr>
            <a:r>
              <a:rPr lang="en-US" altLang="zh-CN" sz="2900" dirty="0" smtClean="0">
                <a:latin typeface="Berlin Sans FB" pitchFamily="34" charset="0"/>
              </a:rPr>
              <a:t>QED (</a:t>
            </a:r>
            <a:r>
              <a:rPr lang="zh-CN" altLang="en-US" sz="2900" dirty="0" smtClean="0">
                <a:latin typeface="Berlin Sans FB" pitchFamily="34" charset="0"/>
              </a:rPr>
              <a:t>證明完畢</a:t>
            </a:r>
            <a:r>
              <a:rPr lang="en-US" altLang="zh-CN" sz="2900" dirty="0" smtClean="0">
                <a:latin typeface="Berlin Sans FB" pitchFamily="34" charset="0"/>
              </a:rPr>
              <a:t>)</a:t>
            </a:r>
            <a:endParaRPr lang="zh-CN" altLang="en-US" sz="2900" dirty="0">
              <a:latin typeface="Berlin Sans FB" pitchFamily="34" charset="0"/>
            </a:endParaRPr>
          </a:p>
          <a:p>
            <a:endParaRPr lang="zh-CN" altLang="en-US" sz="2900" dirty="0">
              <a:latin typeface="Berlin Sans FB" pitchFamily="34" charset="0"/>
            </a:endParaRPr>
          </a:p>
          <a:p>
            <a:endParaRPr lang="en-US" altLang="zh-CN" sz="2900" dirty="0">
              <a:latin typeface="Berlin Sans FB" pitchFamily="34" charset="0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7697A-2C53-45D0-B9D4-99AE94C57DEC}" type="slidenum">
              <a:rPr lang="en-US" altLang="zh-CN"/>
              <a:pPr/>
              <a:t>33</a:t>
            </a:fld>
            <a:endParaRPr lang="en-US" altLang="zh-CN"/>
          </a:p>
        </p:txBody>
      </p:sp>
      <p:pic>
        <p:nvPicPr>
          <p:cNvPr id="2129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676775"/>
            <a:ext cx="4572000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2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2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2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采用图搜索时，</a:t>
            </a:r>
            <a:r>
              <a:rPr lang="en-US" altLang="zh-CN" sz="3600" dirty="0"/>
              <a:t>A*</a:t>
            </a:r>
            <a:r>
              <a:rPr lang="zh-CN" altLang="en-US" sz="3600" dirty="0"/>
              <a:t>是最优的吗？</a:t>
            </a:r>
          </a:p>
          <a:p>
            <a:pPr lvl="1"/>
            <a:r>
              <a:rPr lang="zh-CN" altLang="en-US" sz="2400" dirty="0"/>
              <a:t>否，因为可能会因重复状态而删除最优路径</a:t>
            </a:r>
          </a:p>
          <a:p>
            <a:pPr lvl="1"/>
            <a:r>
              <a:rPr lang="zh-CN" altLang="en-US" sz="2400" dirty="0"/>
              <a:t>解决方案</a:t>
            </a:r>
          </a:p>
          <a:p>
            <a:pPr lvl="2"/>
            <a:r>
              <a:rPr lang="zh-CN" altLang="en-US" sz="2400" dirty="0"/>
              <a:t>方案</a:t>
            </a:r>
            <a:r>
              <a:rPr lang="en-US" altLang="zh-CN" sz="2400" dirty="0"/>
              <a:t>A</a:t>
            </a:r>
            <a:r>
              <a:rPr lang="zh-CN" altLang="en-US" sz="2400" dirty="0"/>
              <a:t>： 去掉重复状态中耗散值大的路径</a:t>
            </a:r>
          </a:p>
          <a:p>
            <a:pPr lvl="2"/>
            <a:r>
              <a:rPr lang="zh-CN" altLang="en-US" sz="2400" dirty="0"/>
              <a:t>方案</a:t>
            </a:r>
            <a:r>
              <a:rPr lang="en-US" altLang="zh-CN" sz="2400" dirty="0"/>
              <a:t>B</a:t>
            </a:r>
            <a:r>
              <a:rPr lang="zh-CN" altLang="en-US" sz="2400" dirty="0"/>
              <a:t>：使得对于重复状态，总是耗散值最小的先到达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4CBA2-468F-4950-A677-DF98C3A20422}" type="slidenum">
              <a:rPr lang="en-US" altLang="zh-CN"/>
              <a:pPr/>
              <a:t>34</a:t>
            </a:fld>
            <a:endParaRPr lang="en-US" altLang="zh-CN"/>
          </a:p>
        </p:txBody>
      </p:sp>
      <p:pic>
        <p:nvPicPr>
          <p:cNvPr id="3461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62400"/>
            <a:ext cx="548640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6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6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6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6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6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6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启发式的一致性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41437"/>
            <a:ext cx="8229600" cy="498316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zh-CN" altLang="en-US" sz="2100" dirty="0">
                <a:latin typeface="Berlin Sans FB" pitchFamily="34" charset="0"/>
              </a:rPr>
              <a:t>定义：启发式是一致的</a:t>
            </a:r>
            <a:r>
              <a:rPr lang="en-US" altLang="zh-CN" sz="2100" dirty="0">
                <a:latin typeface="Berlin Sans FB" pitchFamily="34" charset="0"/>
              </a:rPr>
              <a:t>(</a:t>
            </a:r>
            <a:r>
              <a:rPr lang="en-US" altLang="zh-CN" sz="2100" dirty="0">
                <a:solidFill>
                  <a:srgbClr val="FF0000"/>
                </a:solidFill>
                <a:latin typeface="Berlin Sans FB" pitchFamily="34" charset="0"/>
              </a:rPr>
              <a:t>consistent</a:t>
            </a:r>
            <a:r>
              <a:rPr lang="en-US" altLang="zh-CN" sz="2100" dirty="0">
                <a:latin typeface="Berlin Sans FB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Berlin Sans FB" pitchFamily="34" charset="0"/>
              </a:rPr>
              <a:t>如果对于每个节点</a:t>
            </a:r>
            <a:r>
              <a:rPr lang="en-US" altLang="zh-CN" sz="2000" i="1" dirty="0">
                <a:latin typeface="Berlin Sans FB" pitchFamily="34" charset="0"/>
              </a:rPr>
              <a:t>n</a:t>
            </a:r>
            <a:r>
              <a:rPr lang="zh-CN" altLang="en-US" sz="2000" dirty="0">
                <a:latin typeface="Berlin Sans FB" pitchFamily="34" charset="0"/>
              </a:rPr>
              <a:t>，以及由任何行动</a:t>
            </a:r>
            <a:r>
              <a:rPr lang="en-US" altLang="zh-CN" sz="2000" dirty="0">
                <a:latin typeface="Berlin Sans FB" pitchFamily="34" charset="0"/>
              </a:rPr>
              <a:t>a</a:t>
            </a:r>
            <a:r>
              <a:rPr lang="zh-CN" altLang="en-US" sz="2000" dirty="0">
                <a:latin typeface="Berlin Sans FB" pitchFamily="34" charset="0"/>
              </a:rPr>
              <a:t>生成的每个后续节点</a:t>
            </a:r>
            <a:r>
              <a:rPr lang="en-US" altLang="zh-CN" sz="2000" i="1" dirty="0">
                <a:latin typeface="Berlin Sans FB" pitchFamily="34" charset="0"/>
              </a:rPr>
              <a:t>n‘</a:t>
            </a:r>
            <a:r>
              <a:rPr lang="zh-CN" altLang="en-US" sz="2000" dirty="0">
                <a:latin typeface="Berlin Sans FB" pitchFamily="34" charset="0"/>
              </a:rPr>
              <a:t>，满足：</a:t>
            </a:r>
          </a:p>
          <a:p>
            <a:pPr marL="914400" lvl="2" indent="0">
              <a:lnSpc>
                <a:spcPct val="90000"/>
              </a:lnSpc>
              <a:buNone/>
            </a:pPr>
            <a:r>
              <a:rPr lang="zh-CN" altLang="en-US" sz="2000" dirty="0">
                <a:latin typeface="Berlin Sans FB" pitchFamily="34" charset="0"/>
              </a:rPr>
              <a:t>	</a:t>
            </a:r>
            <a:r>
              <a:rPr lang="en-US" altLang="zh-CN" sz="2000" i="1" dirty="0">
                <a:latin typeface="Berlin Sans FB" pitchFamily="34" charset="0"/>
              </a:rPr>
              <a:t>h(n) </a:t>
            </a:r>
            <a:r>
              <a:rPr lang="en-US" altLang="zh-CN" sz="2000" i="1" dirty="0">
                <a:latin typeface="Berlin Sans FB" pitchFamily="34" charset="0"/>
                <a:cs typeface="Arial" charset="0"/>
              </a:rPr>
              <a:t>≤</a:t>
            </a:r>
            <a:r>
              <a:rPr lang="en-US" altLang="zh-CN" sz="2000" i="1" dirty="0">
                <a:latin typeface="Berlin Sans FB" pitchFamily="34" charset="0"/>
              </a:rPr>
              <a:t> c(</a:t>
            </a:r>
            <a:r>
              <a:rPr lang="en-US" altLang="zh-CN" sz="2000" i="1" dirty="0" err="1">
                <a:latin typeface="Berlin Sans FB" pitchFamily="34" charset="0"/>
              </a:rPr>
              <a:t>n,a,n</a:t>
            </a:r>
            <a:r>
              <a:rPr lang="en-US" altLang="zh-CN" sz="2000" i="1" dirty="0">
                <a:latin typeface="Berlin Sans FB" pitchFamily="34" charset="0"/>
              </a:rPr>
              <a:t>') + h(n</a:t>
            </a:r>
            <a:r>
              <a:rPr lang="en-US" altLang="zh-CN" sz="2000" i="1" dirty="0" smtClean="0">
                <a:latin typeface="Berlin Sans FB" pitchFamily="34" charset="0"/>
              </a:rPr>
              <a:t>')</a:t>
            </a:r>
          </a:p>
          <a:p>
            <a:pPr marL="914400" lvl="2" indent="0">
              <a:lnSpc>
                <a:spcPct val="90000"/>
              </a:lnSpc>
              <a:buNone/>
            </a:pPr>
            <a:endParaRPr lang="en-US" altLang="zh-CN" sz="2000" dirty="0">
              <a:latin typeface="Berlin Sans FB" pitchFamily="34" charset="0"/>
            </a:endParaRPr>
          </a:p>
          <a:p>
            <a:pPr marL="514350" lvl="1" indent="0">
              <a:lnSpc>
                <a:spcPct val="90000"/>
              </a:lnSpc>
              <a:buNone/>
            </a:pPr>
            <a:r>
              <a:rPr lang="zh-CN" altLang="en-US" sz="2000" dirty="0" smtClean="0">
                <a:latin typeface="Berlin Sans FB" pitchFamily="34" charset="0"/>
              </a:rPr>
              <a:t>    即</a:t>
            </a:r>
            <a:r>
              <a:rPr lang="en-US" altLang="zh-CN" sz="2000" dirty="0">
                <a:latin typeface="Berlin Sans FB" pitchFamily="34" charset="0"/>
              </a:rPr>
              <a:t>n</a:t>
            </a:r>
            <a:r>
              <a:rPr lang="zh-CN" altLang="en-US" sz="2000" dirty="0">
                <a:latin typeface="Berlin Sans FB" pitchFamily="34" charset="0"/>
              </a:rPr>
              <a:t>的估计耗散不大于从</a:t>
            </a:r>
            <a:r>
              <a:rPr lang="en-US" altLang="zh-CN" sz="2000" dirty="0">
                <a:latin typeface="Berlin Sans FB" pitchFamily="34" charset="0"/>
              </a:rPr>
              <a:t>n</a:t>
            </a:r>
            <a:r>
              <a:rPr lang="zh-CN" altLang="en-US" sz="2000" dirty="0">
                <a:latin typeface="Berlin Sans FB" pitchFamily="34" charset="0"/>
              </a:rPr>
              <a:t>到</a:t>
            </a:r>
            <a:r>
              <a:rPr lang="en-US" altLang="zh-CN" sz="2000" dirty="0">
                <a:latin typeface="Berlin Sans FB" pitchFamily="34" charset="0"/>
              </a:rPr>
              <a:t>n’</a:t>
            </a:r>
            <a:r>
              <a:rPr lang="zh-CN" altLang="en-US" sz="2000" dirty="0">
                <a:latin typeface="Berlin Sans FB" pitchFamily="34" charset="0"/>
              </a:rPr>
              <a:t>的单步耗散与</a:t>
            </a:r>
            <a:r>
              <a:rPr lang="en-US" altLang="zh-CN" sz="2000" dirty="0">
                <a:latin typeface="Berlin Sans FB" pitchFamily="34" charset="0"/>
              </a:rPr>
              <a:t>n’</a:t>
            </a:r>
            <a:r>
              <a:rPr lang="zh-CN" altLang="en-US" sz="2000" dirty="0">
                <a:latin typeface="Berlin Sans FB" pitchFamily="34" charset="0"/>
              </a:rPr>
              <a:t>的估计耗散之</a:t>
            </a:r>
            <a:r>
              <a:rPr lang="zh-CN" altLang="en-US" sz="2000" dirty="0" smtClean="0">
                <a:latin typeface="Berlin Sans FB" pitchFamily="34" charset="0"/>
              </a:rPr>
              <a:t>和</a:t>
            </a:r>
            <a:endParaRPr lang="en-US" altLang="zh-CN" sz="2000" dirty="0" smtClean="0">
              <a:latin typeface="Berlin Sans FB" pitchFamily="34" charset="0"/>
            </a:endParaRPr>
          </a:p>
          <a:p>
            <a:pPr lvl="2">
              <a:lnSpc>
                <a:spcPct val="90000"/>
              </a:lnSpc>
            </a:pPr>
            <a:endParaRPr lang="zh-CN" altLang="en-US" sz="2000" dirty="0">
              <a:latin typeface="Berlin Sans FB" pitchFamily="34" charset="0"/>
            </a:endParaRPr>
          </a:p>
          <a:p>
            <a:pPr>
              <a:lnSpc>
                <a:spcPct val="90000"/>
              </a:lnSpc>
            </a:pPr>
            <a:r>
              <a:rPr lang="zh-CN" altLang="en-US" sz="2100" dirty="0">
                <a:latin typeface="Berlin Sans FB" pitchFamily="34" charset="0"/>
              </a:rPr>
              <a:t>如果</a:t>
            </a:r>
            <a:r>
              <a:rPr lang="en-US" altLang="zh-CN" sz="2100" dirty="0">
                <a:latin typeface="Berlin Sans FB" pitchFamily="34" charset="0"/>
              </a:rPr>
              <a:t>h</a:t>
            </a:r>
            <a:r>
              <a:rPr lang="zh-CN" altLang="en-US" sz="2100" dirty="0">
                <a:latin typeface="Berlin Sans FB" pitchFamily="34" charset="0"/>
              </a:rPr>
              <a:t>是一致的，有：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>
                <a:latin typeface="Berlin Sans FB" pitchFamily="34" charset="0"/>
              </a:rPr>
              <a:t>f(n') = g(n') + h(n') = g(n) + c(</a:t>
            </a:r>
            <a:r>
              <a:rPr lang="en-US" altLang="zh-CN" sz="2000" dirty="0" err="1">
                <a:latin typeface="Berlin Sans FB" pitchFamily="34" charset="0"/>
              </a:rPr>
              <a:t>n,a,n</a:t>
            </a:r>
            <a:r>
              <a:rPr lang="en-US" altLang="zh-CN" sz="2000" dirty="0">
                <a:latin typeface="Berlin Sans FB" pitchFamily="34" charset="0"/>
              </a:rPr>
              <a:t>') + h(n')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latin typeface="Berlin Sans FB" pitchFamily="34" charset="0"/>
              </a:rPr>
              <a:t>            ≥ g(n) + h(n) = f(n)
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Berlin Sans FB" pitchFamily="34" charset="0"/>
              </a:rPr>
              <a:t>即：沿着任何路径的</a:t>
            </a:r>
            <a:r>
              <a:rPr lang="en-US" altLang="zh-CN" sz="2000" i="1" dirty="0">
                <a:latin typeface="Berlin Sans FB" pitchFamily="34" charset="0"/>
              </a:rPr>
              <a:t>f(n)</a:t>
            </a:r>
            <a:r>
              <a:rPr lang="en-US" altLang="zh-CN" sz="2000" dirty="0">
                <a:latin typeface="Berlin Sans FB" pitchFamily="34" charset="0"/>
              </a:rPr>
              <a:t> </a:t>
            </a:r>
            <a:r>
              <a:rPr lang="zh-CN" altLang="en-US" sz="2000" dirty="0">
                <a:latin typeface="Berlin Sans FB" pitchFamily="34" charset="0"/>
              </a:rPr>
              <a:t>值是非递减的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Berlin Sans FB" pitchFamily="34" charset="0"/>
              </a:rPr>
              <a:t>所以：最先找到的解是最优解</a:t>
            </a:r>
          </a:p>
          <a:p>
            <a:pPr>
              <a:lnSpc>
                <a:spcPct val="90000"/>
              </a:lnSpc>
            </a:pPr>
            <a:r>
              <a:rPr lang="zh-CN" altLang="en-US" sz="2100" dirty="0">
                <a:solidFill>
                  <a:schemeClr val="accent2"/>
                </a:solidFill>
                <a:latin typeface="Berlin Sans FB" pitchFamily="34" charset="0"/>
              </a:rPr>
              <a:t>定理</a:t>
            </a:r>
            <a:r>
              <a:rPr lang="en-US" altLang="zh-CN" sz="2100" dirty="0">
                <a:latin typeface="Berlin Sans FB" pitchFamily="34" charset="0"/>
              </a:rPr>
              <a:t>:</a:t>
            </a:r>
          </a:p>
          <a:p>
            <a:pPr lvl="1">
              <a:lnSpc>
                <a:spcPct val="90000"/>
              </a:lnSpc>
            </a:pPr>
            <a:r>
              <a:rPr lang="zh-CN" altLang="en-US" sz="2000" dirty="0">
                <a:latin typeface="Berlin Sans FB" pitchFamily="34" charset="0"/>
              </a:rPr>
              <a:t>如果</a:t>
            </a:r>
            <a:r>
              <a:rPr lang="en-US" altLang="zh-CN" sz="2000" i="1" dirty="0">
                <a:latin typeface="Berlin Sans FB" pitchFamily="34" charset="0"/>
              </a:rPr>
              <a:t>h(n)</a:t>
            </a:r>
            <a:r>
              <a:rPr lang="en-US" altLang="zh-CN" sz="2000" dirty="0">
                <a:latin typeface="Berlin Sans FB" pitchFamily="34" charset="0"/>
              </a:rPr>
              <a:t> </a:t>
            </a:r>
            <a:r>
              <a:rPr lang="zh-CN" altLang="en-US" sz="2000" dirty="0">
                <a:latin typeface="Berlin Sans FB" pitchFamily="34" charset="0"/>
              </a:rPr>
              <a:t>是一致的，则 使用图搜索的</a:t>
            </a:r>
            <a:r>
              <a:rPr lang="en-US" altLang="zh-CN" sz="2000" dirty="0">
                <a:latin typeface="Berlin Sans FB" pitchFamily="34" charset="0"/>
              </a:rPr>
              <a:t>A</a:t>
            </a:r>
            <a:r>
              <a:rPr lang="en-US" altLang="zh-CN" sz="2000" i="1" dirty="0">
                <a:latin typeface="Berlin Sans FB" pitchFamily="34" charset="0"/>
              </a:rPr>
              <a:t>*</a:t>
            </a:r>
            <a:r>
              <a:rPr lang="en-US" altLang="zh-CN" sz="2000" dirty="0">
                <a:latin typeface="Berlin Sans FB" pitchFamily="34" charset="0"/>
              </a:rPr>
              <a:t> </a:t>
            </a:r>
            <a:r>
              <a:rPr lang="zh-CN" altLang="en-US" sz="2000" dirty="0">
                <a:latin typeface="Berlin Sans FB" pitchFamily="34" charset="0"/>
              </a:rPr>
              <a:t>是最优的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36312-2AA0-406A-B3E2-BE20E28D9E90}" type="slidenum">
              <a:rPr lang="en-US" altLang="zh-CN"/>
              <a:pPr/>
              <a:t>35</a:t>
            </a:fld>
            <a:endParaRPr lang="en-US" altLang="zh-CN"/>
          </a:p>
        </p:txBody>
      </p:sp>
      <p:pic>
        <p:nvPicPr>
          <p:cNvPr id="214020" name="Picture 4" descr="consistenc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429000"/>
            <a:ext cx="196215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4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4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4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4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4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4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4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4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4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40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4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40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4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40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40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40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31900"/>
          </a:xfrm>
        </p:spPr>
        <p:txBody>
          <a:bodyPr/>
          <a:lstStyle/>
          <a:p>
            <a:r>
              <a:rPr lang="en-US" altLang="zh-CN" dirty="0"/>
              <a:t>A</a:t>
            </a:r>
            <a:r>
              <a:rPr lang="en-US" altLang="zh-CN" baseline="30000" dirty="0"/>
              <a:t>*</a:t>
            </a:r>
            <a:r>
              <a:rPr lang="zh-CN" altLang="en-US" dirty="0"/>
              <a:t>的最优性</a:t>
            </a:r>
          </a:p>
        </p:txBody>
      </p:sp>
      <p:sp>
        <p:nvSpPr>
          <p:cNvPr id="2150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411663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endParaRPr lang="en-US" altLang="zh-CN" sz="1900"/>
          </a:p>
          <a:p>
            <a:pPr>
              <a:lnSpc>
                <a:spcPct val="120000"/>
              </a:lnSpc>
            </a:pPr>
            <a:endParaRPr lang="en-US" altLang="zh-CN" sz="1900"/>
          </a:p>
          <a:p>
            <a:pPr>
              <a:lnSpc>
                <a:spcPct val="120000"/>
              </a:lnSpc>
            </a:pPr>
            <a:endParaRPr lang="en-US" altLang="zh-CN" sz="1900"/>
          </a:p>
          <a:p>
            <a:pPr>
              <a:lnSpc>
                <a:spcPct val="120000"/>
              </a:lnSpc>
            </a:pPr>
            <a:endParaRPr lang="en-US" altLang="zh-CN" sz="1900"/>
          </a:p>
          <a:p>
            <a:pPr>
              <a:lnSpc>
                <a:spcPct val="120000"/>
              </a:lnSpc>
            </a:pPr>
            <a:endParaRPr lang="en-US" altLang="zh-CN" sz="1900"/>
          </a:p>
          <a:p>
            <a:pPr>
              <a:lnSpc>
                <a:spcPct val="120000"/>
              </a:lnSpc>
            </a:pPr>
            <a:endParaRPr lang="en-US" altLang="zh-CN" sz="1900"/>
          </a:p>
          <a:p>
            <a:pPr>
              <a:lnSpc>
                <a:spcPct val="120000"/>
              </a:lnSpc>
            </a:pPr>
            <a:endParaRPr lang="en-US" altLang="zh-CN" sz="1900"/>
          </a:p>
          <a:p>
            <a:pPr>
              <a:lnSpc>
                <a:spcPct val="120000"/>
              </a:lnSpc>
            </a:pPr>
            <a:endParaRPr lang="en-US" altLang="zh-CN" sz="1900"/>
          </a:p>
          <a:p>
            <a:pPr>
              <a:lnSpc>
                <a:spcPct val="120000"/>
              </a:lnSpc>
            </a:pPr>
            <a:r>
              <a:rPr lang="en-US" altLang="zh-CN" sz="1900"/>
              <a:t>A*</a:t>
            </a:r>
            <a:r>
              <a:rPr lang="zh-CN" altLang="en-US" sz="1900"/>
              <a:t>扩展所有 </a:t>
            </a:r>
            <a:r>
              <a:rPr lang="en-US" altLang="zh-CN" sz="1900"/>
              <a:t>f(n) &lt; C*</a:t>
            </a:r>
            <a:r>
              <a:rPr lang="zh-CN" altLang="en-US" sz="1900"/>
              <a:t>的节点</a:t>
            </a:r>
          </a:p>
          <a:p>
            <a:pPr>
              <a:lnSpc>
                <a:spcPct val="120000"/>
              </a:lnSpc>
            </a:pPr>
            <a:r>
              <a:rPr lang="en-US" altLang="zh-CN" sz="1900"/>
              <a:t>A*</a:t>
            </a:r>
            <a:r>
              <a:rPr lang="zh-CN" altLang="en-US" sz="1900"/>
              <a:t>扩展部分</a:t>
            </a:r>
            <a:r>
              <a:rPr lang="en-US" altLang="zh-CN" sz="1900"/>
              <a:t>f(n)=C*</a:t>
            </a:r>
            <a:r>
              <a:rPr lang="zh-CN" altLang="en-US" sz="1900"/>
              <a:t>的节点</a:t>
            </a:r>
          </a:p>
          <a:p>
            <a:pPr>
              <a:lnSpc>
                <a:spcPct val="120000"/>
              </a:lnSpc>
            </a:pPr>
            <a:r>
              <a:rPr lang="en-US" altLang="zh-CN" sz="1900"/>
              <a:t>A*</a:t>
            </a:r>
            <a:r>
              <a:rPr lang="zh-CN" altLang="en-US" sz="1900"/>
              <a:t>不扩展</a:t>
            </a:r>
            <a:r>
              <a:rPr lang="en-US" altLang="zh-CN" sz="1900"/>
              <a:t>f(n)&gt;C*</a:t>
            </a:r>
            <a:r>
              <a:rPr lang="zh-CN" altLang="en-US" sz="1900"/>
              <a:t>的节点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EA983C-DD7C-49DF-A745-7016634426F0}" type="slidenum">
              <a:rPr lang="en-US" altLang="zh-CN"/>
              <a:pPr/>
              <a:t>36</a:t>
            </a:fld>
            <a:endParaRPr lang="en-US" altLang="zh-CN"/>
          </a:p>
        </p:txBody>
      </p:sp>
      <p:pic>
        <p:nvPicPr>
          <p:cNvPr id="215044" name="Picture 4" descr="f-circ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79500"/>
            <a:ext cx="5638800" cy="35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Properties of A*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u="sng">
                <a:solidFill>
                  <a:srgbClr val="CC0099"/>
                </a:solidFill>
              </a:rPr>
              <a:t>完备的</a:t>
            </a:r>
            <a:r>
              <a:rPr lang="en-US" altLang="zh-CN" sz="2800" u="sng">
                <a:solidFill>
                  <a:srgbClr val="CC0099"/>
                </a:solidFill>
              </a:rPr>
              <a:t>?</a:t>
            </a:r>
            <a:r>
              <a:rPr lang="en-US" altLang="zh-CN" sz="2800"/>
              <a:t> -  </a:t>
            </a:r>
            <a:r>
              <a:rPr lang="zh-CN" altLang="en-US" sz="2800"/>
              <a:t>是</a:t>
            </a:r>
            <a:endParaRPr lang="zh-CN" altLang="en-US" sz="3200"/>
          </a:p>
          <a:p>
            <a:pPr>
              <a:lnSpc>
                <a:spcPct val="120000"/>
              </a:lnSpc>
            </a:pPr>
            <a:r>
              <a:rPr lang="zh-CN" altLang="en-US" sz="2800" u="sng">
                <a:solidFill>
                  <a:srgbClr val="CC0099"/>
                </a:solidFill>
              </a:rPr>
              <a:t>时间复杂度</a:t>
            </a:r>
            <a:r>
              <a:rPr lang="en-US" altLang="zh-CN" sz="2800" u="sng">
                <a:solidFill>
                  <a:srgbClr val="CC0099"/>
                </a:solidFill>
              </a:rPr>
              <a:t>?</a:t>
            </a:r>
            <a:r>
              <a:rPr lang="en-US" altLang="zh-CN" sz="2800"/>
              <a:t>  - </a:t>
            </a:r>
            <a:r>
              <a:rPr lang="zh-CN" altLang="en-US" sz="2800"/>
              <a:t>解长度的指数级</a:t>
            </a:r>
          </a:p>
          <a:p>
            <a:pPr>
              <a:lnSpc>
                <a:spcPct val="120000"/>
              </a:lnSpc>
            </a:pPr>
            <a:r>
              <a:rPr lang="zh-CN" altLang="en-US" sz="2800" u="sng">
                <a:solidFill>
                  <a:srgbClr val="CC0099"/>
                </a:solidFill>
              </a:rPr>
              <a:t>空间复杂度</a:t>
            </a:r>
            <a:r>
              <a:rPr lang="en-US" altLang="zh-CN" sz="2800" u="sng">
                <a:solidFill>
                  <a:srgbClr val="CC0099"/>
                </a:solidFill>
              </a:rPr>
              <a:t>?</a:t>
            </a:r>
            <a:r>
              <a:rPr lang="en-US" altLang="zh-CN" sz="2800"/>
              <a:t>  - </a:t>
            </a:r>
            <a:r>
              <a:rPr lang="zh-CN" altLang="en-US" sz="2800"/>
              <a:t>在内存中保持所有的节点</a:t>
            </a:r>
          </a:p>
          <a:p>
            <a:pPr>
              <a:lnSpc>
                <a:spcPct val="120000"/>
              </a:lnSpc>
            </a:pPr>
            <a:r>
              <a:rPr lang="zh-CN" altLang="en-US" sz="2800" u="sng">
                <a:solidFill>
                  <a:srgbClr val="CC0099"/>
                </a:solidFill>
              </a:rPr>
              <a:t>最优的</a:t>
            </a:r>
            <a:r>
              <a:rPr lang="en-US" altLang="zh-CN" sz="2800" u="sng">
                <a:solidFill>
                  <a:srgbClr val="CC0099"/>
                </a:solidFill>
              </a:rPr>
              <a:t>?</a:t>
            </a:r>
            <a:r>
              <a:rPr lang="en-US" altLang="zh-CN" sz="2800"/>
              <a:t> – </a:t>
            </a:r>
            <a:r>
              <a:rPr lang="zh-CN" altLang="en-US" sz="2800"/>
              <a:t>是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7EA54-F5E7-40F3-B744-8CCE577A40D1}" type="slidenum">
              <a:rPr lang="en-US" altLang="zh-CN"/>
              <a:pPr/>
              <a:t>37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60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38</a:t>
            </a:fld>
            <a:endParaRPr lang="en-US" altLang="zh-CN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52400"/>
            <a:ext cx="8558213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14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2700"/>
            <a:ext cx="8280400" cy="6491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197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555"/>
            <a:ext cx="8350250" cy="6799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030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zh-CN" sz="4800" dirty="0" smtClean="0"/>
              <a:t>Recursive Best First Search</a:t>
            </a:r>
            <a:endParaRPr lang="zh-CN" altLang="en-US" sz="48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1066799"/>
            <a:ext cx="9156700" cy="5580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11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41</a:t>
            </a:fld>
            <a:endParaRPr lang="en-US" altLang="zh-C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762000"/>
            <a:ext cx="9144001" cy="3560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57200" y="5105400"/>
            <a:ext cx="449580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/>
              <a:t>如何進一步提升？</a:t>
            </a:r>
            <a:endParaRPr lang="zh-CN" altLang="en-US" sz="4000" dirty="0"/>
          </a:p>
        </p:txBody>
      </p:sp>
      <p:sp>
        <p:nvSpPr>
          <p:cNvPr id="3" name="文本框 2"/>
          <p:cNvSpPr txBox="1"/>
          <p:nvPr/>
        </p:nvSpPr>
        <p:spPr>
          <a:xfrm>
            <a:off x="5715000" y="5105400"/>
            <a:ext cx="2667000" cy="7694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dirty="0"/>
              <a:t>書</a:t>
            </a:r>
            <a:r>
              <a:rPr lang="zh-CN" altLang="en-US" sz="4400" dirty="0" smtClean="0"/>
              <a:t>籍推薦</a:t>
            </a:r>
            <a:endParaRPr lang="zh-CN" altLang="en-US" sz="4400" dirty="0"/>
          </a:p>
        </p:txBody>
      </p:sp>
      <p:pic>
        <p:nvPicPr>
          <p:cNvPr id="1026" name="Picture 2" descr="http://www.zy1248.com/uploadfile/2014/1104/201411041022351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28600"/>
            <a:ext cx="4495800" cy="455897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56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42</a:t>
            </a:fld>
            <a:endParaRPr lang="en-US" altLang="zh-CN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52400"/>
            <a:ext cx="4572000" cy="6399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6700" y="585230"/>
            <a:ext cx="2971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 to Search Better</a:t>
            </a:r>
          </a:p>
          <a:p>
            <a:endParaRPr lang="en-US" altLang="zh-CN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Object-level state space</a:t>
            </a:r>
          </a:p>
          <a:p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Meta-level state space</a:t>
            </a:r>
          </a:p>
          <a:p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143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设计启发式函数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b="1" dirty="0"/>
              <a:t>有效分支因子</a:t>
            </a:r>
            <a:r>
              <a:rPr lang="en-US" altLang="zh-CN" b="1" dirty="0"/>
              <a:t>B</a:t>
            </a:r>
            <a:r>
              <a:rPr lang="zh-CN" altLang="en-US" b="1" dirty="0"/>
              <a:t>：</a:t>
            </a:r>
            <a:r>
              <a:rPr lang="zh-CN" altLang="en-US" dirty="0"/>
              <a:t>启发式函数的有效性度量</a:t>
            </a:r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en-US" altLang="zh-CN" sz="2400" dirty="0" smtClean="0"/>
              <a:t>T:  A*</a:t>
            </a:r>
            <a:r>
              <a:rPr lang="zh-CN" altLang="en-US" sz="2400" dirty="0" smtClean="0"/>
              <a:t>算法生成的总结点数</a:t>
            </a:r>
          </a:p>
          <a:p>
            <a:pPr lvl="1"/>
            <a:r>
              <a:rPr lang="en-US" altLang="zh-CN" sz="2400" dirty="0" smtClean="0"/>
              <a:t>L</a:t>
            </a:r>
            <a:r>
              <a:rPr lang="en-US" altLang="zh-CN" sz="2400" dirty="0"/>
              <a:t>: </a:t>
            </a:r>
            <a:r>
              <a:rPr lang="zh-CN" altLang="en-US" sz="2400" dirty="0"/>
              <a:t>解的深度</a:t>
            </a:r>
          </a:p>
          <a:p>
            <a:pPr lvl="1"/>
            <a:r>
              <a:rPr lang="en-US" altLang="zh-CN" sz="2400" dirty="0" smtClean="0"/>
              <a:t>B</a:t>
            </a:r>
            <a:r>
              <a:rPr lang="zh-CN" altLang="en-US" sz="2400" dirty="0" smtClean="0"/>
              <a:t>是深度为</a:t>
            </a:r>
            <a:r>
              <a:rPr lang="en-US" altLang="zh-CN" sz="2400" dirty="0" smtClean="0"/>
              <a:t>L</a:t>
            </a:r>
            <a:r>
              <a:rPr lang="zh-CN" altLang="en-US" sz="2400" dirty="0" smtClean="0"/>
              <a:t>的搜索树为了扩展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个节点所必需的</a:t>
            </a:r>
            <a:r>
              <a:rPr lang="zh-CN" altLang="en-US" sz="2400" b="1" dirty="0" smtClean="0"/>
              <a:t>有效分支因子</a:t>
            </a:r>
          </a:p>
          <a:p>
            <a:pPr lvl="2"/>
            <a:r>
              <a:rPr lang="en-US" altLang="zh-CN" sz="2400" dirty="0" smtClean="0"/>
              <a:t>B </a:t>
            </a:r>
            <a:r>
              <a:rPr lang="zh-CN" altLang="en-US" sz="2400" dirty="0"/>
              <a:t>越接近</a:t>
            </a:r>
            <a:r>
              <a:rPr lang="en-US" altLang="zh-CN" sz="2400" dirty="0"/>
              <a:t>1</a:t>
            </a:r>
            <a:r>
              <a:rPr lang="zh-CN" altLang="en-US" sz="2400" dirty="0"/>
              <a:t>，则启发式函数越好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A073A-BE63-4517-8C49-6F1477392574}" type="slidenum">
              <a:rPr lang="en-US" altLang="zh-CN"/>
              <a:pPr/>
              <a:t>43</a:t>
            </a:fld>
            <a:endParaRPr lang="en-US" altLang="zh-CN"/>
          </a:p>
        </p:txBody>
      </p:sp>
      <p:pic>
        <p:nvPicPr>
          <p:cNvPr id="2406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362200"/>
            <a:ext cx="4702175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0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0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0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0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0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0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0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0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0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0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例： </a:t>
            </a:r>
            <a:r>
              <a:rPr lang="en-US" altLang="zh-CN"/>
              <a:t>8</a:t>
            </a:r>
            <a:r>
              <a:rPr lang="zh-CN" altLang="en-US"/>
              <a:t>数码游戏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i="1"/>
              <a:t>h</a:t>
            </a:r>
            <a:r>
              <a:rPr lang="en-US" altLang="zh-CN" i="1" baseline="-25000"/>
              <a:t>1</a:t>
            </a:r>
            <a:r>
              <a:rPr lang="en-US" altLang="zh-CN" i="1"/>
              <a:t>(n) </a:t>
            </a:r>
            <a:r>
              <a:rPr lang="en-US" altLang="zh-CN"/>
              <a:t>= </a:t>
            </a:r>
            <a:r>
              <a:rPr lang="zh-CN" altLang="en-US"/>
              <a:t>棋子不在目标位置的数目 </a:t>
            </a:r>
            <a:r>
              <a:rPr lang="en-US" altLang="zh-CN"/>
              <a:t>, </a:t>
            </a:r>
            <a:r>
              <a:rPr lang="en-US" altLang="zh-CN" sz="2800"/>
              <a:t>B ≈ 1.45</a:t>
            </a:r>
          </a:p>
          <a:p>
            <a:pPr>
              <a:lnSpc>
                <a:spcPct val="110000"/>
              </a:lnSpc>
            </a:pPr>
            <a:r>
              <a:rPr lang="en-US" altLang="zh-CN" sz="2800" i="1"/>
              <a:t>h</a:t>
            </a:r>
            <a:r>
              <a:rPr lang="en-US" altLang="zh-CN" sz="2800" i="1" baseline="-25000"/>
              <a:t>2</a:t>
            </a:r>
            <a:r>
              <a:rPr lang="en-US" altLang="zh-CN" sz="2800" i="1"/>
              <a:t>(n) </a:t>
            </a:r>
            <a:r>
              <a:rPr lang="en-US" altLang="zh-CN" sz="2800"/>
              <a:t>= </a:t>
            </a:r>
            <a:r>
              <a:rPr lang="zh-CN" altLang="en-US" sz="2800"/>
              <a:t>曼哈顿距离（所有棋子到目标位置的距离和）</a:t>
            </a:r>
            <a:r>
              <a:rPr lang="en-US" altLang="zh-CN" sz="2800"/>
              <a:t>, B ≈ 1.25</a:t>
            </a:r>
          </a:p>
          <a:p>
            <a:pPr>
              <a:lnSpc>
                <a:spcPct val="110000"/>
              </a:lnSpc>
            </a:pPr>
            <a:endParaRPr lang="en-US" altLang="zh-CN" sz="2800"/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/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3400">
              <a:latin typeface="Comic Sans MS" pitchFamily="66" charset="0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61F22-D3CD-4FFD-B2C3-DCDD2FADA522}" type="slidenum">
              <a:rPr lang="en-US" altLang="zh-CN"/>
              <a:pPr/>
              <a:t>44</a:t>
            </a:fld>
            <a:endParaRPr lang="en-US" altLang="zh-CN"/>
          </a:p>
        </p:txBody>
      </p:sp>
      <p:pic>
        <p:nvPicPr>
          <p:cNvPr id="217092" name="Picture 4" descr="8puzz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581400"/>
            <a:ext cx="4257675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</a:t>
            </a:r>
            <a:r>
              <a:rPr lang="zh-CN" altLang="en-US"/>
              <a:t>的估计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虽然每个实例，其</a:t>
            </a:r>
            <a:r>
              <a:rPr lang="en-US" altLang="zh-CN" sz="3200" dirty="0"/>
              <a:t>B</a:t>
            </a:r>
            <a:r>
              <a:rPr lang="zh-CN" altLang="en-US" sz="3200" dirty="0"/>
              <a:t>值不相等，但是一般而言，在足够难的问题中，它是相当稳定的</a:t>
            </a:r>
          </a:p>
          <a:p>
            <a:endParaRPr lang="zh-CN" altLang="en-US" sz="3200" dirty="0"/>
          </a:p>
          <a:p>
            <a:r>
              <a:rPr lang="zh-CN" altLang="en-US" sz="3200" dirty="0"/>
              <a:t>可以通过在小规模问题集合中测试出</a:t>
            </a:r>
            <a:r>
              <a:rPr lang="en-US" altLang="zh-CN" sz="3200" dirty="0"/>
              <a:t>B</a:t>
            </a:r>
            <a:r>
              <a:rPr lang="zh-CN" altLang="en-US" sz="3200" dirty="0"/>
              <a:t>，从而对选择启发式函数提供指导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2EDF00-6CFE-4B14-BDAC-252C2E0C8A93}" type="slidenum">
              <a:rPr lang="en-US" altLang="zh-CN"/>
              <a:pPr/>
              <a:t>45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</a:t>
            </a:r>
            <a:r>
              <a:rPr lang="zh-CN" altLang="en-US"/>
              <a:t>的估计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F543-A059-4816-AF59-7A671A07C05F}" type="slidenum">
              <a:rPr lang="en-US" altLang="zh-CN"/>
              <a:pPr/>
              <a:t>46</a:t>
            </a:fld>
            <a:endParaRPr lang="en-US" altLang="zh-CN"/>
          </a:p>
        </p:txBody>
      </p:sp>
      <p:pic>
        <p:nvPicPr>
          <p:cNvPr id="3471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81534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47</a:t>
            </a:fld>
            <a:endParaRPr lang="en-US" altLang="zh-C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8" y="609600"/>
            <a:ext cx="7917593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18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33400"/>
            <a:ext cx="836468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85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/>
          <a:lstStyle/>
          <a:p>
            <a:r>
              <a:rPr lang="zh-CN" altLang="en-US" dirty="0"/>
              <a:t>优越性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382000" cy="4724400"/>
          </a:xfrm>
        </p:spPr>
        <p:txBody>
          <a:bodyPr>
            <a:normAutofit/>
          </a:bodyPr>
          <a:lstStyle/>
          <a:p>
            <a:r>
              <a:rPr lang="zh-CN" altLang="en-US" sz="2600" dirty="0">
                <a:latin typeface="Berlin Sans FB" pitchFamily="34" charset="0"/>
              </a:rPr>
              <a:t>对于两个可采纳的启发式</a:t>
            </a:r>
            <a:r>
              <a:rPr lang="en-US" altLang="zh-CN" sz="2600" i="1" dirty="0">
                <a:latin typeface="Berlin Sans FB" pitchFamily="34" charset="0"/>
              </a:rPr>
              <a:t>h</a:t>
            </a:r>
            <a:r>
              <a:rPr lang="en-US" altLang="zh-CN" sz="2600" i="1" baseline="-25000" dirty="0">
                <a:latin typeface="Berlin Sans FB" pitchFamily="34" charset="0"/>
              </a:rPr>
              <a:t>1</a:t>
            </a:r>
            <a:r>
              <a:rPr lang="en-US" altLang="zh-CN" sz="2600" i="1" dirty="0">
                <a:latin typeface="Berlin Sans FB" pitchFamily="34" charset="0"/>
              </a:rPr>
              <a:t>(n)</a:t>
            </a:r>
            <a:r>
              <a:rPr lang="en-US" altLang="zh-CN" sz="2600" dirty="0">
                <a:latin typeface="Berlin Sans FB" pitchFamily="34" charset="0"/>
              </a:rPr>
              <a:t> </a:t>
            </a:r>
            <a:r>
              <a:rPr lang="zh-CN" altLang="en-US" sz="2600" dirty="0">
                <a:latin typeface="Berlin Sans FB" pitchFamily="34" charset="0"/>
              </a:rPr>
              <a:t>和</a:t>
            </a:r>
            <a:r>
              <a:rPr lang="en-US" altLang="zh-CN" sz="2600" i="1" dirty="0">
                <a:latin typeface="Berlin Sans FB" pitchFamily="34" charset="0"/>
              </a:rPr>
              <a:t>h</a:t>
            </a:r>
            <a:r>
              <a:rPr lang="en-US" altLang="zh-CN" sz="2600" i="1" baseline="-25000" dirty="0">
                <a:latin typeface="Berlin Sans FB" pitchFamily="34" charset="0"/>
              </a:rPr>
              <a:t>2</a:t>
            </a:r>
            <a:r>
              <a:rPr lang="en-US" altLang="zh-CN" sz="2600" i="1" dirty="0">
                <a:latin typeface="Berlin Sans FB" pitchFamily="34" charset="0"/>
              </a:rPr>
              <a:t>(n)</a:t>
            </a:r>
            <a:r>
              <a:rPr lang="en-US" altLang="zh-CN" sz="2600" dirty="0">
                <a:latin typeface="Berlin Sans FB" pitchFamily="34" charset="0"/>
              </a:rPr>
              <a:t> </a:t>
            </a:r>
            <a:r>
              <a:rPr lang="zh-CN" altLang="en-US" sz="2600" dirty="0">
                <a:latin typeface="Berlin Sans FB" pitchFamily="34" charset="0"/>
              </a:rPr>
              <a:t>，如果对于任何</a:t>
            </a:r>
            <a:r>
              <a:rPr lang="en-US" altLang="zh-CN" sz="2600" dirty="0">
                <a:latin typeface="Berlin Sans FB" pitchFamily="34" charset="0"/>
              </a:rPr>
              <a:t>n</a:t>
            </a:r>
            <a:r>
              <a:rPr lang="zh-CN" altLang="en-US" sz="2600" dirty="0">
                <a:latin typeface="Berlin Sans FB" pitchFamily="34" charset="0"/>
              </a:rPr>
              <a:t>都有： </a:t>
            </a:r>
            <a:r>
              <a:rPr lang="en-US" altLang="zh-CN" sz="2600" i="1" dirty="0">
                <a:latin typeface="Berlin Sans FB" pitchFamily="34" charset="0"/>
              </a:rPr>
              <a:t>h</a:t>
            </a:r>
            <a:r>
              <a:rPr lang="en-US" altLang="zh-CN" sz="2600" i="1" baseline="-25000" dirty="0">
                <a:latin typeface="Berlin Sans FB" pitchFamily="34" charset="0"/>
              </a:rPr>
              <a:t>2</a:t>
            </a:r>
            <a:r>
              <a:rPr lang="en-US" altLang="zh-CN" sz="2600" i="1" dirty="0">
                <a:latin typeface="Berlin Sans FB" pitchFamily="34" charset="0"/>
              </a:rPr>
              <a:t>(n)</a:t>
            </a:r>
            <a:r>
              <a:rPr lang="en-US" altLang="zh-CN" sz="2600" dirty="0">
                <a:latin typeface="Berlin Sans FB" pitchFamily="34" charset="0"/>
              </a:rPr>
              <a:t> </a:t>
            </a:r>
            <a:r>
              <a:rPr lang="en-US" altLang="zh-CN" sz="2600" i="1" dirty="0">
                <a:latin typeface="Berlin Sans FB" pitchFamily="34" charset="0"/>
                <a:cs typeface="Arial" charset="0"/>
              </a:rPr>
              <a:t>≥</a:t>
            </a:r>
            <a:r>
              <a:rPr lang="en-US" altLang="zh-CN" sz="2600" i="1" dirty="0">
                <a:latin typeface="Berlin Sans FB" pitchFamily="34" charset="0"/>
              </a:rPr>
              <a:t> h</a:t>
            </a:r>
            <a:r>
              <a:rPr lang="en-US" altLang="zh-CN" sz="2600" i="1" baseline="-25000" dirty="0">
                <a:latin typeface="Berlin Sans FB" pitchFamily="34" charset="0"/>
              </a:rPr>
              <a:t>1</a:t>
            </a:r>
            <a:r>
              <a:rPr lang="en-US" altLang="zh-CN" sz="2600" i="1" dirty="0">
                <a:latin typeface="Berlin Sans FB" pitchFamily="34" charset="0"/>
              </a:rPr>
              <a:t>(n)</a:t>
            </a:r>
            <a:r>
              <a:rPr lang="en-US" altLang="zh-CN" sz="2600" dirty="0">
                <a:latin typeface="Berlin Sans FB" pitchFamily="34" charset="0"/>
              </a:rPr>
              <a:t> </a:t>
            </a:r>
            <a:r>
              <a:rPr lang="zh-CN" altLang="en-US" sz="2600" dirty="0">
                <a:latin typeface="Berlin Sans FB" pitchFamily="34" charset="0"/>
              </a:rPr>
              <a:t>，则称：</a:t>
            </a:r>
            <a:r>
              <a:rPr lang="en-US" altLang="zh-CN" sz="2600" i="1" dirty="0">
                <a:latin typeface="Berlin Sans FB" pitchFamily="34" charset="0"/>
              </a:rPr>
              <a:t>h</a:t>
            </a:r>
            <a:r>
              <a:rPr lang="en-US" altLang="zh-CN" sz="2600" i="1" baseline="-25000" dirty="0">
                <a:latin typeface="Berlin Sans FB" pitchFamily="34" charset="0"/>
              </a:rPr>
              <a:t>2</a:t>
            </a:r>
            <a:r>
              <a:rPr lang="en-US" altLang="zh-CN" sz="2600" i="1" dirty="0">
                <a:latin typeface="Berlin Sans FB" pitchFamily="34" charset="0"/>
              </a:rPr>
              <a:t> </a:t>
            </a:r>
            <a:r>
              <a:rPr lang="zh-CN" altLang="en-US" sz="2600" dirty="0">
                <a:latin typeface="Berlin Sans FB" pitchFamily="34" charset="0"/>
              </a:rPr>
              <a:t>比</a:t>
            </a:r>
            <a:r>
              <a:rPr lang="en-US" altLang="zh-CN" sz="2600" i="1" dirty="0">
                <a:latin typeface="Berlin Sans FB" pitchFamily="34" charset="0"/>
              </a:rPr>
              <a:t>h</a:t>
            </a:r>
            <a:r>
              <a:rPr lang="en-US" altLang="zh-CN" sz="2600" i="1" baseline="-25000" dirty="0">
                <a:latin typeface="Berlin Sans FB" pitchFamily="34" charset="0"/>
              </a:rPr>
              <a:t>1</a:t>
            </a:r>
            <a:r>
              <a:rPr lang="en-US" altLang="zh-CN" sz="2600" i="1" dirty="0">
                <a:latin typeface="Berlin Sans FB" pitchFamily="34" charset="0"/>
              </a:rPr>
              <a:t>  </a:t>
            </a:r>
            <a:r>
              <a:rPr lang="zh-CN" altLang="en-US" sz="2600" dirty="0">
                <a:latin typeface="Berlin Sans FB" pitchFamily="34" charset="0"/>
              </a:rPr>
              <a:t>优越</a:t>
            </a:r>
            <a:r>
              <a:rPr lang="en-US" altLang="zh-CN" sz="2600" dirty="0">
                <a:latin typeface="Berlin Sans FB" pitchFamily="34" charset="0"/>
              </a:rPr>
              <a:t>(dominate</a:t>
            </a:r>
            <a:r>
              <a:rPr lang="en-US" altLang="zh-CN" sz="2600" dirty="0" smtClean="0">
                <a:latin typeface="Berlin Sans FB" pitchFamily="34" charset="0"/>
              </a:rPr>
              <a:t>)</a:t>
            </a:r>
          </a:p>
          <a:p>
            <a:endParaRPr lang="en-US" altLang="zh-CN" sz="2600" dirty="0">
              <a:latin typeface="Berlin Sans FB" pitchFamily="34" charset="0"/>
            </a:endParaRPr>
          </a:p>
          <a:p>
            <a:r>
              <a:rPr lang="zh-CN" altLang="en-US" sz="2600" dirty="0">
                <a:latin typeface="Berlin Sans FB" pitchFamily="34" charset="0"/>
              </a:rPr>
              <a:t>定理：若</a:t>
            </a:r>
            <a:r>
              <a:rPr lang="en-US" altLang="zh-CN" sz="2600" i="1" dirty="0">
                <a:latin typeface="Berlin Sans FB" pitchFamily="34" charset="0"/>
              </a:rPr>
              <a:t>h</a:t>
            </a:r>
            <a:r>
              <a:rPr lang="en-US" altLang="zh-CN" sz="2600" i="1" baseline="-25000" dirty="0">
                <a:latin typeface="Berlin Sans FB" pitchFamily="34" charset="0"/>
              </a:rPr>
              <a:t>2</a:t>
            </a:r>
            <a:r>
              <a:rPr lang="en-US" altLang="zh-CN" sz="2600" dirty="0">
                <a:latin typeface="Berlin Sans FB" pitchFamily="34" charset="0"/>
              </a:rPr>
              <a:t> </a:t>
            </a:r>
            <a:r>
              <a:rPr lang="zh-CN" altLang="en-US" sz="2600" dirty="0">
                <a:latin typeface="Berlin Sans FB" pitchFamily="34" charset="0"/>
              </a:rPr>
              <a:t>比</a:t>
            </a:r>
            <a:r>
              <a:rPr lang="en-US" altLang="zh-CN" sz="2600" i="1" dirty="0">
                <a:latin typeface="Berlin Sans FB" pitchFamily="34" charset="0"/>
              </a:rPr>
              <a:t>h</a:t>
            </a:r>
            <a:r>
              <a:rPr lang="en-US" altLang="zh-CN" sz="2600" i="1" baseline="-25000" dirty="0">
                <a:latin typeface="Berlin Sans FB" pitchFamily="34" charset="0"/>
              </a:rPr>
              <a:t>1</a:t>
            </a:r>
            <a:r>
              <a:rPr lang="en-US" altLang="zh-CN" sz="2600" i="1" dirty="0">
                <a:latin typeface="Berlin Sans FB" pitchFamily="34" charset="0"/>
              </a:rPr>
              <a:t> </a:t>
            </a:r>
            <a:r>
              <a:rPr lang="en-US" altLang="zh-CN" sz="2600" dirty="0">
                <a:latin typeface="Berlin Sans FB" pitchFamily="34" charset="0"/>
              </a:rPr>
              <a:t> </a:t>
            </a:r>
            <a:r>
              <a:rPr lang="zh-CN" altLang="en-US" sz="2600" dirty="0">
                <a:latin typeface="Berlin Sans FB" pitchFamily="34" charset="0"/>
              </a:rPr>
              <a:t>优越，则</a:t>
            </a:r>
            <a:r>
              <a:rPr lang="en-US" altLang="zh-CN" sz="2600" i="1" dirty="0">
                <a:latin typeface="Berlin Sans FB" pitchFamily="34" charset="0"/>
              </a:rPr>
              <a:t>h</a:t>
            </a:r>
            <a:r>
              <a:rPr lang="en-US" altLang="zh-CN" sz="2600" i="1" baseline="-25000" dirty="0">
                <a:latin typeface="Berlin Sans FB" pitchFamily="34" charset="0"/>
              </a:rPr>
              <a:t>2</a:t>
            </a:r>
            <a:r>
              <a:rPr lang="en-US" altLang="zh-CN" sz="2600" i="1" dirty="0">
                <a:latin typeface="Berlin Sans FB" pitchFamily="34" charset="0"/>
              </a:rPr>
              <a:t> </a:t>
            </a:r>
            <a:r>
              <a:rPr lang="zh-CN" altLang="en-US" sz="2600" dirty="0">
                <a:latin typeface="Berlin Sans FB" pitchFamily="34" charset="0"/>
              </a:rPr>
              <a:t>用于搜索效率更高</a:t>
            </a:r>
          </a:p>
          <a:p>
            <a:pPr lvl="1"/>
            <a:r>
              <a:rPr lang="zh-CN" altLang="en-US" sz="2400" dirty="0"/>
              <a:t>证明</a:t>
            </a:r>
          </a:p>
          <a:p>
            <a:pPr lvl="2"/>
            <a:r>
              <a:rPr lang="zh-CN" altLang="en-US" sz="2400" dirty="0"/>
              <a:t>因为每个 </a:t>
            </a:r>
            <a:r>
              <a:rPr lang="en-US" altLang="zh-CN" sz="2400" dirty="0"/>
              <a:t>f </a:t>
            </a:r>
            <a:r>
              <a:rPr lang="en-US" altLang="zh-CN" sz="2400" b="1" i="1" dirty="0"/>
              <a:t>(n) </a:t>
            </a:r>
            <a:r>
              <a:rPr lang="en-US" altLang="zh-CN" sz="2400" dirty="0"/>
              <a:t>&lt; </a:t>
            </a:r>
            <a:r>
              <a:rPr lang="en-US" altLang="zh-CN" sz="2400" b="1" i="1" dirty="0"/>
              <a:t>C* </a:t>
            </a:r>
            <a:r>
              <a:rPr lang="zh-CN" altLang="en-US" sz="2400" b="1" i="1" dirty="0"/>
              <a:t>的节点都会被扩展，所以</a:t>
            </a:r>
            <a:r>
              <a:rPr lang="zh-CN" altLang="en-US" sz="2400" dirty="0"/>
              <a:t>每个 </a:t>
            </a:r>
            <a:r>
              <a:rPr lang="en-US" altLang="zh-CN" sz="2400" b="1" i="1" dirty="0"/>
              <a:t>h(n) </a:t>
            </a:r>
            <a:r>
              <a:rPr lang="en-US" altLang="zh-CN" sz="2400" dirty="0"/>
              <a:t>&lt; </a:t>
            </a:r>
            <a:r>
              <a:rPr lang="en-US" altLang="zh-CN" sz="2400" b="1" i="1" dirty="0"/>
              <a:t>C* </a:t>
            </a:r>
            <a:r>
              <a:rPr lang="en-US" altLang="zh-CN" sz="2400" dirty="0"/>
              <a:t>- </a:t>
            </a:r>
            <a:r>
              <a:rPr lang="en-US" altLang="zh-CN" sz="2400" b="1" i="1" dirty="0"/>
              <a:t>g(n)</a:t>
            </a:r>
            <a:r>
              <a:rPr lang="zh-CN" altLang="en-US" sz="2400" b="1" i="1" dirty="0"/>
              <a:t>的节点都会被扩展</a:t>
            </a:r>
            <a:endParaRPr lang="zh-CN" altLang="en-US" sz="2400" dirty="0"/>
          </a:p>
          <a:p>
            <a:pPr lvl="2"/>
            <a:r>
              <a:rPr lang="zh-CN" altLang="en-US" sz="3200" dirty="0">
                <a:latin typeface="Berlin Sans FB" pitchFamily="34" charset="0"/>
              </a:rPr>
              <a:t>由于：</a:t>
            </a:r>
            <a:r>
              <a:rPr lang="en-US" altLang="zh-CN" sz="3200" i="1" dirty="0">
                <a:latin typeface="Berlin Sans FB" pitchFamily="34" charset="0"/>
              </a:rPr>
              <a:t>h</a:t>
            </a:r>
            <a:r>
              <a:rPr lang="en-US" altLang="zh-CN" sz="3200" i="1" baseline="-25000" dirty="0">
                <a:latin typeface="Berlin Sans FB" pitchFamily="34" charset="0"/>
              </a:rPr>
              <a:t>1</a:t>
            </a:r>
            <a:r>
              <a:rPr lang="en-US" altLang="zh-CN" sz="3200" i="1" dirty="0">
                <a:latin typeface="Berlin Sans FB" pitchFamily="34" charset="0"/>
              </a:rPr>
              <a:t>(n) </a:t>
            </a:r>
            <a:r>
              <a:rPr lang="en-US" altLang="zh-CN" sz="2400" i="1" dirty="0"/>
              <a:t>≤</a:t>
            </a:r>
            <a:r>
              <a:rPr lang="en-US" altLang="zh-CN" sz="3200" dirty="0">
                <a:latin typeface="Berlin Sans FB" pitchFamily="34" charset="0"/>
              </a:rPr>
              <a:t> </a:t>
            </a:r>
            <a:r>
              <a:rPr lang="en-US" altLang="zh-CN" sz="3200" i="1" dirty="0">
                <a:latin typeface="Berlin Sans FB" pitchFamily="34" charset="0"/>
              </a:rPr>
              <a:t>h</a:t>
            </a:r>
            <a:r>
              <a:rPr lang="en-US" altLang="zh-CN" sz="3200" i="1" baseline="-25000" dirty="0">
                <a:latin typeface="Berlin Sans FB" pitchFamily="34" charset="0"/>
              </a:rPr>
              <a:t>2</a:t>
            </a:r>
            <a:r>
              <a:rPr lang="en-US" altLang="zh-CN" sz="3200" i="1" dirty="0">
                <a:latin typeface="Berlin Sans FB" pitchFamily="34" charset="0"/>
              </a:rPr>
              <a:t>(n) </a:t>
            </a:r>
            <a:r>
              <a:rPr lang="en-US" altLang="zh-CN" sz="2400" dirty="0"/>
              <a:t>&lt; </a:t>
            </a:r>
            <a:r>
              <a:rPr lang="en-US" altLang="zh-CN" sz="2400" b="1" i="1" dirty="0"/>
              <a:t>C* </a:t>
            </a:r>
            <a:r>
              <a:rPr lang="en-US" altLang="zh-CN" sz="2400" dirty="0"/>
              <a:t>- </a:t>
            </a:r>
            <a:r>
              <a:rPr lang="en-US" altLang="zh-CN" sz="2400" b="1" i="1" dirty="0"/>
              <a:t>g(n)</a:t>
            </a:r>
            <a:endParaRPr lang="en-US" altLang="zh-CN" sz="2400" dirty="0"/>
          </a:p>
          <a:p>
            <a:pPr lvl="3"/>
            <a:r>
              <a:rPr lang="zh-CN" altLang="en-US" sz="2400" dirty="0"/>
              <a:t>所以在采用</a:t>
            </a:r>
            <a:r>
              <a:rPr lang="en-US" altLang="zh-CN" sz="2400" dirty="0"/>
              <a:t>h2</a:t>
            </a:r>
            <a:r>
              <a:rPr lang="zh-CN" altLang="en-US" sz="2400" dirty="0"/>
              <a:t>的</a:t>
            </a:r>
            <a:r>
              <a:rPr lang="en-US" altLang="zh-CN" sz="2400" dirty="0"/>
              <a:t>A*</a:t>
            </a:r>
            <a:r>
              <a:rPr lang="zh-CN" altLang="en-US" sz="2400" dirty="0"/>
              <a:t>搜索中扩展的每个节点，同样会在采用</a:t>
            </a:r>
            <a:r>
              <a:rPr lang="en-US" altLang="zh-CN" sz="2400" dirty="0"/>
              <a:t>h1</a:t>
            </a:r>
            <a:r>
              <a:rPr lang="zh-CN" altLang="en-US" sz="2400" dirty="0"/>
              <a:t>的</a:t>
            </a:r>
            <a:r>
              <a:rPr lang="en-US" altLang="zh-CN" sz="2400" dirty="0"/>
              <a:t>A*</a:t>
            </a:r>
            <a:r>
              <a:rPr lang="zh-CN" altLang="en-US" sz="2400" dirty="0"/>
              <a:t>搜索中扩展，反之不成立，得证。</a:t>
            </a:r>
            <a:endParaRPr lang="zh-CN" altLang="en-US" sz="2800" dirty="0">
              <a:latin typeface="Berlin Sans FB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FB30C-3618-45D0-9193-E8F30AB7506F}" type="slidenum">
              <a:rPr lang="en-US" altLang="zh-CN"/>
              <a:pPr/>
              <a:t>49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66700"/>
            <a:ext cx="8939213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00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68275"/>
            <a:ext cx="8229600" cy="1600200"/>
          </a:xfrm>
        </p:spPr>
        <p:txBody>
          <a:bodyPr/>
          <a:lstStyle/>
          <a:p>
            <a:r>
              <a:rPr lang="zh-CN" altLang="en-US" sz="4800" dirty="0"/>
              <a:t>如何设计可采纳的启发式函数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27125"/>
            <a:ext cx="8229600" cy="4411663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zh-CN" altLang="en-US" dirty="0"/>
              <a:t>松弛规则</a:t>
            </a:r>
          </a:p>
          <a:p>
            <a:pPr lvl="1">
              <a:lnSpc>
                <a:spcPct val="80000"/>
              </a:lnSpc>
            </a:pPr>
            <a:r>
              <a:rPr lang="zh-CN" altLang="en-US" sz="2000" dirty="0"/>
              <a:t>例如：对于</a:t>
            </a:r>
            <a:r>
              <a:rPr lang="en-US" altLang="zh-CN" sz="2000" dirty="0"/>
              <a:t>8-</a:t>
            </a:r>
            <a:r>
              <a:rPr lang="zh-CN" altLang="en-US" sz="2000" dirty="0"/>
              <a:t>数码问题</a:t>
            </a:r>
          </a:p>
          <a:p>
            <a:pPr lvl="2">
              <a:lnSpc>
                <a:spcPct val="80000"/>
              </a:lnSpc>
            </a:pPr>
            <a:r>
              <a:rPr lang="zh-CN" altLang="en-US" sz="2000" dirty="0"/>
              <a:t>原始条件</a:t>
            </a:r>
          </a:p>
          <a:p>
            <a:pPr lvl="3">
              <a:lnSpc>
                <a:spcPct val="80000"/>
              </a:lnSpc>
            </a:pPr>
            <a:r>
              <a:rPr lang="zh-CN" altLang="en-US" sz="1800" dirty="0"/>
              <a:t>棋子能从方块</a:t>
            </a:r>
            <a:r>
              <a:rPr lang="en-US" altLang="zh-CN" sz="1800" dirty="0"/>
              <a:t>A</a:t>
            </a:r>
            <a:r>
              <a:rPr lang="zh-CN" altLang="en-US" sz="1800" dirty="0"/>
              <a:t>移动到</a:t>
            </a:r>
            <a:r>
              <a:rPr lang="en-US" altLang="zh-CN" sz="1800" dirty="0"/>
              <a:t>B</a:t>
            </a:r>
            <a:r>
              <a:rPr lang="zh-CN" altLang="en-US" sz="1800" dirty="0"/>
              <a:t>，如果</a:t>
            </a:r>
            <a:r>
              <a:rPr lang="en-US" altLang="zh-CN" sz="1800" dirty="0"/>
              <a:t>A</a:t>
            </a:r>
            <a:r>
              <a:rPr lang="zh-CN" altLang="en-US" sz="1800" dirty="0"/>
              <a:t>和</a:t>
            </a:r>
            <a:r>
              <a:rPr lang="en-US" altLang="zh-CN" sz="1800" dirty="0"/>
              <a:t>B</a:t>
            </a:r>
            <a:r>
              <a:rPr lang="zh-CN" altLang="en-US" sz="1800" dirty="0"/>
              <a:t>是水平或垂直相邻的，且</a:t>
            </a:r>
            <a:r>
              <a:rPr lang="en-US" altLang="zh-CN" sz="1800" dirty="0"/>
              <a:t>B</a:t>
            </a:r>
            <a:r>
              <a:rPr lang="zh-CN" altLang="en-US" sz="1800" dirty="0"/>
              <a:t>是空的</a:t>
            </a:r>
          </a:p>
          <a:p>
            <a:pPr lvl="2">
              <a:lnSpc>
                <a:spcPct val="80000"/>
              </a:lnSpc>
            </a:pPr>
            <a:r>
              <a:rPr lang="zh-CN" altLang="en-US" sz="2000" dirty="0"/>
              <a:t>松弛：</a:t>
            </a:r>
          </a:p>
          <a:p>
            <a:pPr lvl="3">
              <a:lnSpc>
                <a:spcPct val="80000"/>
              </a:lnSpc>
            </a:pPr>
            <a:r>
              <a:rPr lang="en-US" altLang="zh-CN" sz="1800" dirty="0"/>
              <a:t>A</a:t>
            </a:r>
            <a:r>
              <a:rPr lang="zh-CN" altLang="en-US" sz="1800" dirty="0"/>
              <a:t>能够移动到</a:t>
            </a:r>
            <a:r>
              <a:rPr lang="en-US" altLang="zh-CN" sz="1800" dirty="0"/>
              <a:t>B</a:t>
            </a:r>
            <a:r>
              <a:rPr lang="zh-CN" altLang="en-US" sz="1800" dirty="0"/>
              <a:t>，如果</a:t>
            </a:r>
            <a:r>
              <a:rPr lang="en-US" altLang="zh-CN" sz="1800" dirty="0"/>
              <a:t>B</a:t>
            </a:r>
            <a:r>
              <a:rPr lang="zh-CN" altLang="en-US" sz="1800" dirty="0"/>
              <a:t>与</a:t>
            </a:r>
            <a:r>
              <a:rPr lang="en-US" altLang="zh-CN" sz="1800" dirty="0"/>
              <a:t>A</a:t>
            </a:r>
            <a:r>
              <a:rPr lang="zh-CN" altLang="en-US" sz="1800" dirty="0"/>
              <a:t>相邻                    </a:t>
            </a:r>
            <a:r>
              <a:rPr lang="en-US" altLang="zh-CN" sz="1800" dirty="0"/>
              <a:t>(h2)</a:t>
            </a:r>
          </a:p>
          <a:p>
            <a:pPr lvl="3">
              <a:lnSpc>
                <a:spcPct val="80000"/>
              </a:lnSpc>
            </a:pPr>
            <a:r>
              <a:rPr lang="en-US" altLang="zh-CN" sz="1800" dirty="0"/>
              <a:t>A</a:t>
            </a:r>
            <a:r>
              <a:rPr lang="zh-CN" altLang="en-US" sz="1800" dirty="0"/>
              <a:t>能够移动到</a:t>
            </a:r>
            <a:r>
              <a:rPr lang="en-US" altLang="zh-CN" sz="1800" dirty="0"/>
              <a:t>B</a:t>
            </a:r>
            <a:r>
              <a:rPr lang="zh-CN" altLang="en-US" sz="1800" dirty="0"/>
              <a:t>，如果</a:t>
            </a:r>
            <a:r>
              <a:rPr lang="en-US" altLang="zh-CN" sz="1800" dirty="0"/>
              <a:t>B</a:t>
            </a:r>
            <a:r>
              <a:rPr lang="zh-CN" altLang="en-US" sz="1800" dirty="0"/>
              <a:t>是空的                      </a:t>
            </a:r>
            <a:r>
              <a:rPr lang="en-US" altLang="zh-CN" sz="1800" dirty="0"/>
              <a:t>(h3)</a:t>
            </a:r>
          </a:p>
          <a:p>
            <a:pPr lvl="3">
              <a:lnSpc>
                <a:spcPct val="80000"/>
              </a:lnSpc>
            </a:pPr>
            <a:r>
              <a:rPr lang="en-US" altLang="zh-CN" sz="1800" dirty="0"/>
              <a:t>A</a:t>
            </a:r>
            <a:r>
              <a:rPr lang="zh-CN" altLang="en-US" sz="1800" dirty="0"/>
              <a:t>能移动到</a:t>
            </a:r>
            <a:r>
              <a:rPr lang="en-US" altLang="zh-CN" sz="1800" dirty="0"/>
              <a:t>B                                                  (h1)</a:t>
            </a:r>
          </a:p>
          <a:p>
            <a:pPr lvl="3">
              <a:lnSpc>
                <a:spcPct val="80000"/>
              </a:lnSpc>
            </a:pPr>
            <a:endParaRPr lang="en-US" altLang="zh-CN" sz="1800" dirty="0"/>
          </a:p>
          <a:p>
            <a:pPr>
              <a:lnSpc>
                <a:spcPct val="80000"/>
              </a:lnSpc>
            </a:pPr>
            <a:r>
              <a:rPr lang="zh-CN" altLang="en-US" dirty="0"/>
              <a:t>子问题</a:t>
            </a:r>
          </a:p>
          <a:p>
            <a:pPr lvl="1">
              <a:lnSpc>
                <a:spcPct val="80000"/>
              </a:lnSpc>
            </a:pPr>
            <a:r>
              <a:rPr lang="zh-CN" altLang="en-US" sz="2000" dirty="0"/>
              <a:t>如：仅仅考虑</a:t>
            </a:r>
            <a:r>
              <a:rPr lang="en-US" altLang="zh-CN" sz="2000" dirty="0"/>
              <a:t>8-</a:t>
            </a:r>
            <a:r>
              <a:rPr lang="zh-CN" altLang="en-US" sz="2000" dirty="0"/>
              <a:t>数目问题中的</a:t>
            </a:r>
            <a:r>
              <a:rPr lang="en-US" altLang="zh-CN" sz="2000" dirty="0"/>
              <a:t>1,2,3,4</a:t>
            </a:r>
            <a:r>
              <a:rPr lang="zh-CN" altLang="en-US" sz="2000" dirty="0"/>
              <a:t>棋子的移动</a:t>
            </a:r>
          </a:p>
          <a:p>
            <a:pPr lvl="1">
              <a:lnSpc>
                <a:spcPct val="80000"/>
              </a:lnSpc>
            </a:pPr>
            <a:endParaRPr lang="zh-CN" altLang="en-US" sz="2000" dirty="0"/>
          </a:p>
          <a:p>
            <a:pPr>
              <a:lnSpc>
                <a:spcPct val="80000"/>
              </a:lnSpc>
            </a:pPr>
            <a:r>
              <a:rPr lang="zh-CN" altLang="en-US" dirty="0"/>
              <a:t>从经验中学习</a:t>
            </a:r>
          </a:p>
          <a:p>
            <a:pPr lvl="1">
              <a:lnSpc>
                <a:spcPct val="80000"/>
              </a:lnSpc>
            </a:pPr>
            <a:r>
              <a:rPr lang="zh-CN" altLang="en-US" sz="2000" dirty="0"/>
              <a:t>获得多个最优解的样本</a:t>
            </a:r>
          </a:p>
          <a:p>
            <a:pPr lvl="1">
              <a:lnSpc>
                <a:spcPct val="80000"/>
              </a:lnSpc>
            </a:pPr>
            <a:r>
              <a:rPr lang="zh-CN" altLang="en-US" sz="2000" dirty="0"/>
              <a:t>从中抽取出特征 </a:t>
            </a:r>
          </a:p>
          <a:p>
            <a:pPr lvl="1">
              <a:lnSpc>
                <a:spcPct val="80000"/>
              </a:lnSpc>
            </a:pPr>
            <a:r>
              <a:rPr lang="zh-CN" altLang="en-US" sz="2000" dirty="0"/>
              <a:t>对这些特征进行各种组合</a:t>
            </a:r>
          </a:p>
          <a:p>
            <a:pPr lvl="2">
              <a:lnSpc>
                <a:spcPct val="80000"/>
              </a:lnSpc>
            </a:pPr>
            <a:r>
              <a:rPr lang="zh-CN" altLang="en-US" sz="2000" dirty="0"/>
              <a:t>如： </a:t>
            </a:r>
            <a:r>
              <a:rPr lang="en-US" altLang="zh-CN" sz="2000" dirty="0"/>
              <a:t>h = c1*h1 +  c2 * h2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43278" y="6188075"/>
            <a:ext cx="561975" cy="365125"/>
          </a:xfrm>
        </p:spPr>
        <p:txBody>
          <a:bodyPr/>
          <a:lstStyle/>
          <a:p>
            <a:fld id="{213C5BD2-4A86-41D8-BA92-89054A31A7FF}" type="slidenum">
              <a:rPr lang="en-US" altLang="zh-CN"/>
              <a:pPr/>
              <a:t>50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51</a:t>
            </a:fld>
            <a:endParaRPr lang="en-US" altLang="zh-C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7924800" cy="6093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572000" y="1676400"/>
            <a:ext cx="3886200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/>
              <a:t>遊戲規則為競猜的價格不得超過真實價格，否則出局！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57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52</a:t>
            </a:fld>
            <a:endParaRPr lang="en-US" altLang="zh-C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8108038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573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53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76200"/>
            <a:ext cx="774780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8500" y="5410200"/>
            <a:ext cx="7912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If you </a:t>
            </a:r>
            <a:r>
              <a:rPr lang="en-US" altLang="zh-CN" sz="2400" b="1" dirty="0">
                <a:solidFill>
                  <a:srgbClr val="FF0000"/>
                </a:solidFill>
              </a:rPr>
              <a:t>hedge your bets</a:t>
            </a:r>
            <a:r>
              <a:rPr lang="en-US" altLang="zh-CN" sz="2400" dirty="0"/>
              <a:t>, you reduce the risk of losing a lot by supporting more than one person or thing in a situation where they are opposed to each other.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6071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54</a:t>
            </a:fld>
            <a:endParaRPr lang="en-US" altLang="zh-C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33400"/>
            <a:ext cx="808220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574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dirty="0"/>
              <a:t>小结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zh-CN" altLang="en-US" b="1" dirty="0"/>
              <a:t>贪婪最佳优先算法是非完备的、非最优的</a:t>
            </a:r>
          </a:p>
          <a:p>
            <a:pPr>
              <a:lnSpc>
                <a:spcPct val="90000"/>
              </a:lnSpc>
            </a:pPr>
            <a:endParaRPr lang="zh-CN" altLang="en-US" b="1" dirty="0"/>
          </a:p>
          <a:p>
            <a:pPr>
              <a:lnSpc>
                <a:spcPct val="90000"/>
              </a:lnSpc>
            </a:pPr>
            <a:r>
              <a:rPr lang="zh-CN" altLang="en-US" b="1" dirty="0"/>
              <a:t>使用可采纳的启发式，则</a:t>
            </a:r>
            <a:r>
              <a:rPr lang="en-US" altLang="zh-CN" b="1" dirty="0"/>
              <a:t>A*</a:t>
            </a:r>
            <a:r>
              <a:rPr lang="zh-CN" altLang="en-US" b="1" dirty="0"/>
              <a:t>是完备的、最优的</a:t>
            </a:r>
          </a:p>
          <a:p>
            <a:pPr>
              <a:lnSpc>
                <a:spcPct val="90000"/>
              </a:lnSpc>
            </a:pPr>
            <a:endParaRPr lang="zh-CN" altLang="en-US" b="1" dirty="0"/>
          </a:p>
          <a:p>
            <a:pPr>
              <a:lnSpc>
                <a:spcPct val="90000"/>
              </a:lnSpc>
            </a:pPr>
            <a:r>
              <a:rPr lang="zh-CN" altLang="en-US" b="1" dirty="0"/>
              <a:t>使用一致的启发式，则</a:t>
            </a:r>
            <a:r>
              <a:rPr lang="en-US" altLang="zh-CN" b="1" dirty="0"/>
              <a:t>A*</a:t>
            </a:r>
          </a:p>
          <a:p>
            <a:pPr lvl="1">
              <a:lnSpc>
                <a:spcPct val="90000"/>
              </a:lnSpc>
            </a:pPr>
            <a:r>
              <a:rPr lang="zh-CN" altLang="en-US" sz="2400" b="1" dirty="0"/>
              <a:t>扩展所有</a:t>
            </a:r>
            <a:r>
              <a:rPr lang="en-US" altLang="zh-CN" sz="2400" b="1" dirty="0"/>
              <a:t>f(n)&lt;C*</a:t>
            </a:r>
            <a:r>
              <a:rPr lang="zh-CN" altLang="en-US" sz="2400" b="1" dirty="0"/>
              <a:t>的节点</a:t>
            </a:r>
          </a:p>
          <a:p>
            <a:pPr lvl="1">
              <a:lnSpc>
                <a:spcPct val="90000"/>
              </a:lnSpc>
            </a:pPr>
            <a:r>
              <a:rPr lang="zh-CN" altLang="en-US" sz="2400" b="1" dirty="0"/>
              <a:t>扩展部分</a:t>
            </a:r>
            <a:r>
              <a:rPr lang="en-US" altLang="zh-CN" sz="2400" b="1" dirty="0"/>
              <a:t>f(n)=C*</a:t>
            </a:r>
            <a:r>
              <a:rPr lang="zh-CN" altLang="en-US" sz="2400" b="1" dirty="0"/>
              <a:t>的节点</a:t>
            </a:r>
          </a:p>
          <a:p>
            <a:pPr lvl="1">
              <a:lnSpc>
                <a:spcPct val="90000"/>
              </a:lnSpc>
            </a:pPr>
            <a:r>
              <a:rPr lang="zh-CN" altLang="en-US" sz="2400" b="1" dirty="0"/>
              <a:t>不扩展</a:t>
            </a:r>
            <a:r>
              <a:rPr lang="en-US" altLang="zh-CN" sz="2400" b="1" dirty="0"/>
              <a:t>f(n) &gt; C*</a:t>
            </a:r>
            <a:r>
              <a:rPr lang="zh-CN" altLang="en-US" sz="2400" b="1" dirty="0"/>
              <a:t>的节点</a:t>
            </a:r>
          </a:p>
          <a:p>
            <a:pPr>
              <a:lnSpc>
                <a:spcPct val="90000"/>
              </a:lnSpc>
            </a:pPr>
            <a:endParaRPr lang="zh-CN" altLang="en-US" b="1" dirty="0"/>
          </a:p>
          <a:p>
            <a:pPr>
              <a:lnSpc>
                <a:spcPct val="90000"/>
              </a:lnSpc>
            </a:pPr>
            <a:r>
              <a:rPr lang="zh-CN" altLang="en-US" b="1" dirty="0"/>
              <a:t>若可采纳的启发式</a:t>
            </a:r>
            <a:r>
              <a:rPr lang="en-US" altLang="zh-CN" b="1" dirty="0"/>
              <a:t>h</a:t>
            </a:r>
            <a:r>
              <a:rPr lang="en-US" altLang="zh-CN" b="1" baseline="-25000" dirty="0"/>
              <a:t>2</a:t>
            </a:r>
            <a:r>
              <a:rPr lang="zh-CN" altLang="en-US" b="1" dirty="0"/>
              <a:t>比</a:t>
            </a:r>
            <a:r>
              <a:rPr lang="en-US" altLang="zh-CN" b="1" dirty="0"/>
              <a:t>h</a:t>
            </a:r>
            <a:r>
              <a:rPr lang="en-US" altLang="zh-CN" b="1" baseline="-25000" dirty="0"/>
              <a:t>1</a:t>
            </a:r>
            <a:r>
              <a:rPr lang="zh-CN" altLang="en-US" b="1" dirty="0"/>
              <a:t>优越，则</a:t>
            </a:r>
            <a:r>
              <a:rPr lang="en-US" altLang="zh-CN" b="1" dirty="0"/>
              <a:t>h</a:t>
            </a:r>
            <a:r>
              <a:rPr lang="en-US" altLang="zh-CN" b="1" baseline="-25000" dirty="0"/>
              <a:t>2</a:t>
            </a:r>
            <a:r>
              <a:rPr lang="zh-CN" altLang="en-US" b="1" dirty="0"/>
              <a:t>用于</a:t>
            </a:r>
            <a:r>
              <a:rPr lang="en-US" altLang="zh-CN" b="1" dirty="0"/>
              <a:t>A*</a:t>
            </a:r>
            <a:r>
              <a:rPr lang="zh-CN" altLang="en-US" b="1" dirty="0"/>
              <a:t>搜索更好</a:t>
            </a:r>
          </a:p>
          <a:p>
            <a:pPr>
              <a:lnSpc>
                <a:spcPct val="90000"/>
              </a:lnSpc>
            </a:pPr>
            <a:endParaRPr lang="zh-CN" altLang="en-US" b="1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892AA-AAD5-4BF9-BF57-EFB4C975D1B1}" type="slidenum">
              <a:rPr lang="en-US" altLang="zh-CN"/>
              <a:pPr/>
              <a:t>55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898078" cy="638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90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52400"/>
            <a:ext cx="8650287" cy="614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906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52400"/>
            <a:ext cx="8978900" cy="603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624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0" y="457200"/>
            <a:ext cx="8394700" cy="522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81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3 - 无信息搜索</Template>
  <TotalTime>7263</TotalTime>
  <Words>1146</Words>
  <Application>Microsoft Office PowerPoint</Application>
  <PresentationFormat>全屏显示(4:3)</PresentationFormat>
  <Paragraphs>223</Paragraphs>
  <Slides>55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6" baseType="lpstr">
      <vt:lpstr>楷体</vt:lpstr>
      <vt:lpstr>宋体</vt:lpstr>
      <vt:lpstr>幼圆</vt:lpstr>
      <vt:lpstr>Arial</vt:lpstr>
      <vt:lpstr>Berlin Sans FB</vt:lpstr>
      <vt:lpstr>Century Gothic</vt:lpstr>
      <vt:lpstr>Comic Sans MS</vt:lpstr>
      <vt:lpstr>Courier New</vt:lpstr>
      <vt:lpstr>Palatino Linotype</vt:lpstr>
      <vt:lpstr>Wingdings</vt:lpstr>
      <vt:lpstr>主管人员</vt:lpstr>
      <vt:lpstr>问题求解智能体</vt:lpstr>
      <vt:lpstr>大纲</vt:lpstr>
      <vt:lpstr>有信息的搜索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</vt:lpstr>
      <vt:lpstr>贪婪最佳优先搜索</vt:lpstr>
      <vt:lpstr>贪婪最佳优先搜索</vt:lpstr>
      <vt:lpstr>贪婪最佳优先搜索</vt:lpstr>
      <vt:lpstr>贪婪最佳优先搜索</vt:lpstr>
      <vt:lpstr>贪婪最佳优先搜索</vt:lpstr>
      <vt:lpstr>贪婪最佳优先搜索</vt:lpstr>
      <vt:lpstr>PowerPoint 演示文稿</vt:lpstr>
      <vt:lpstr>PowerPoint 演示文稿</vt:lpstr>
      <vt:lpstr>A* 搜索</vt:lpstr>
      <vt:lpstr>A* 搜索</vt:lpstr>
      <vt:lpstr>A* 搜索</vt:lpstr>
      <vt:lpstr>A* 搜索</vt:lpstr>
      <vt:lpstr>A* 搜索</vt:lpstr>
      <vt:lpstr>A* 搜索</vt:lpstr>
      <vt:lpstr>A* 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可采纳的启发式</vt:lpstr>
      <vt:lpstr>可采纳的启发式</vt:lpstr>
      <vt:lpstr>A* 的最优性证明</vt:lpstr>
      <vt:lpstr>问题</vt:lpstr>
      <vt:lpstr>启发式的一致性</vt:lpstr>
      <vt:lpstr>A*的最优性</vt:lpstr>
      <vt:lpstr>Properties of A*</vt:lpstr>
      <vt:lpstr>PowerPoint 演示文稿</vt:lpstr>
      <vt:lpstr>PowerPoint 演示文稿</vt:lpstr>
      <vt:lpstr>Recursive Best First Search</vt:lpstr>
      <vt:lpstr>PowerPoint 演示文稿</vt:lpstr>
      <vt:lpstr>PowerPoint 演示文稿</vt:lpstr>
      <vt:lpstr>设计启发式函数</vt:lpstr>
      <vt:lpstr>例： 8数码游戏</vt:lpstr>
      <vt:lpstr>B的估计</vt:lpstr>
      <vt:lpstr>B的估计</vt:lpstr>
      <vt:lpstr>PowerPoint 演示文稿</vt:lpstr>
      <vt:lpstr>PowerPoint 演示文稿</vt:lpstr>
      <vt:lpstr>优越性</vt:lpstr>
      <vt:lpstr>如何设计可采纳的启发式函数</vt:lpstr>
      <vt:lpstr>PowerPoint 演示文稿</vt:lpstr>
      <vt:lpstr>PowerPoint 演示文稿</vt:lpstr>
      <vt:lpstr>PowerPoint 演示文稿</vt:lpstr>
      <vt:lpstr>PowerPoint 演示文稿</vt:lpstr>
      <vt:lpstr>小结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Mi</dc:creator>
  <cp:lastModifiedBy>周密</cp:lastModifiedBy>
  <cp:revision>702</cp:revision>
  <cp:lastPrinted>1601-01-01T00:00:00Z</cp:lastPrinted>
  <dcterms:created xsi:type="dcterms:W3CDTF">1601-01-01T00:00:00Z</dcterms:created>
  <dcterms:modified xsi:type="dcterms:W3CDTF">2016-03-29T03:52:38Z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